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7"/>
  </p:notesMasterIdLst>
  <p:handoutMasterIdLst>
    <p:handoutMasterId r:id="rId48"/>
  </p:handoutMasterIdLst>
  <p:sldIdLst>
    <p:sldId id="353" r:id="rId3"/>
    <p:sldId id="371" r:id="rId4"/>
    <p:sldId id="365" r:id="rId5"/>
    <p:sldId id="372" r:id="rId6"/>
    <p:sldId id="357" r:id="rId7"/>
    <p:sldId id="391" r:id="rId8"/>
    <p:sldId id="409" r:id="rId9"/>
    <p:sldId id="410" r:id="rId10"/>
    <p:sldId id="411" r:id="rId11"/>
    <p:sldId id="412" r:id="rId12"/>
    <p:sldId id="413" r:id="rId13"/>
    <p:sldId id="414" r:id="rId14"/>
    <p:sldId id="415" r:id="rId15"/>
    <p:sldId id="416" r:id="rId16"/>
    <p:sldId id="417" r:id="rId17"/>
    <p:sldId id="418" r:id="rId18"/>
    <p:sldId id="381" r:id="rId19"/>
    <p:sldId id="400" r:id="rId20"/>
    <p:sldId id="401" r:id="rId21"/>
    <p:sldId id="402" r:id="rId22"/>
    <p:sldId id="396" r:id="rId23"/>
    <p:sldId id="398" r:id="rId24"/>
    <p:sldId id="399" r:id="rId25"/>
    <p:sldId id="395" r:id="rId26"/>
    <p:sldId id="397" r:id="rId27"/>
    <p:sldId id="425" r:id="rId28"/>
    <p:sldId id="427" r:id="rId29"/>
    <p:sldId id="426" r:id="rId30"/>
    <p:sldId id="404" r:id="rId31"/>
    <p:sldId id="407" r:id="rId32"/>
    <p:sldId id="408" r:id="rId33"/>
    <p:sldId id="419" r:id="rId34"/>
    <p:sldId id="420" r:id="rId35"/>
    <p:sldId id="421" r:id="rId36"/>
    <p:sldId id="422" r:id="rId37"/>
    <p:sldId id="423" r:id="rId38"/>
    <p:sldId id="424" r:id="rId39"/>
    <p:sldId id="386" r:id="rId40"/>
    <p:sldId id="387" r:id="rId41"/>
    <p:sldId id="388" r:id="rId42"/>
    <p:sldId id="390" r:id="rId43"/>
    <p:sldId id="389" r:id="rId44"/>
    <p:sldId id="383" r:id="rId45"/>
    <p:sldId id="30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 autoAdjust="0"/>
    <p:restoredTop sz="88766" autoAdjust="0"/>
  </p:normalViewPr>
  <p:slideViewPr>
    <p:cSldViewPr snapToGrid="0">
      <p:cViewPr varScale="1">
        <p:scale>
          <a:sx n="65" d="100"/>
          <a:sy n="65" d="100"/>
        </p:scale>
        <p:origin x="846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36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F07C5-654B-4308-807E-497DFD3F04FE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D6B50-D0E8-48EB-B475-E05ED889B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761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7EA0B-FE87-4433-B407-C8F8E1D9EAB7}" type="datetimeFigureOut">
              <a:rPr lang="en-CA" smtClean="0"/>
              <a:t>2022-10-18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C69F3-D579-495D-858F-50FC3D5187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54381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89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240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70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6280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047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proposed DROIC system consists of an array of channels, capable of simultaneous amplification, filtering, and digitization of pico-ampere range current signals</a:t>
            </a:r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with sufficient accuracy and speed.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53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0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0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Attenuator capacitor is used to split the array into two subarrays.</a:t>
            </a:r>
          </a:p>
        </p:txBody>
      </p:sp>
    </p:spTree>
    <p:extLst>
      <p:ext uri="{BB962C8B-B14F-4D97-AF65-F5344CB8AC3E}">
        <p14:creationId xmlns:p14="http://schemas.microsoft.com/office/powerpoint/2010/main" val="3978053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824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53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99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E65D7-DB73-4808-A8A5-EFC21307F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513C27-B8CA-4DEF-90D9-15517CE75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08FEBED-131C-4791-BC01-DBF6330A8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173B-5C36-4852-BA11-E573A437F7BE}" type="datetime1">
              <a:rPr lang="en-CA" smtClean="0"/>
              <a:t>2022-10-18</a:t>
            </a:fld>
            <a:endParaRPr lang="en-CA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6C5240B-148D-4F29-9117-26ED2D7CF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4DD74F3-F114-4BF4-B6F7-81753B4FA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8393-7CF5-4D5F-973E-229AB8A7942C}" type="slidenum">
              <a:rPr lang="en-CA" smtClean="0"/>
              <a:pPr/>
              <a:t>‹#›</a:t>
            </a:fld>
            <a:r>
              <a:rPr lang="en-CA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275604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0CCD-6231-4C46-96E6-0BAE07FD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69F9BB-34B2-4D94-82CF-BF8DE6C61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8E835-81BB-BA44-869C-63BDB6302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E64B-719E-4116-B3EF-60D01B3A1927}" type="datetime1">
              <a:rPr lang="en-CA" smtClean="0"/>
              <a:t>2022-10-18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6F13F-7059-3D49-A302-C1FBAC6DF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5725E-2F2F-6D48-96E6-C38B1DB4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8393-7CF5-4D5F-973E-229AB8A7942C}" type="slidenum">
              <a:rPr lang="en-CA" smtClean="0"/>
              <a:pPr/>
              <a:t>‹#›</a:t>
            </a:fld>
            <a:r>
              <a:rPr lang="en-CA"/>
              <a:t> of 20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5732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978F1B-20A6-4559-9B3D-47454C6563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11A0FC-EB0D-46EA-B414-7F0183A2B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3218853-F452-DD41-A4D2-D3AD67E91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92035-6C66-4442-B38E-ACDBCEAC485F}" type="datetime1">
              <a:rPr lang="en-CA" smtClean="0"/>
              <a:t>2022-10-18</a:t>
            </a:fld>
            <a:endParaRPr lang="en-CA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2E55A3D-AF2D-F64A-958D-D0DDB8C44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F95D764-CF20-AC41-9304-59AAC0D86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8393-7CF5-4D5F-973E-229AB8A7942C}" type="slidenum">
              <a:rPr lang="en-CA" smtClean="0"/>
              <a:pPr/>
              <a:t>‹#›</a:t>
            </a:fld>
            <a:r>
              <a:rPr lang="en-CA"/>
              <a:t> of 20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0664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7E196-6CF3-4F32-B3C0-00FFDB384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106" y="1997339"/>
            <a:ext cx="9436847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616171-2627-4F6C-B17F-69ADA42BA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376" y="4618038"/>
            <a:ext cx="1085924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id="{2CA17E52-19CD-472D-A9C9-43B60EE4A4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880" y="509784"/>
            <a:ext cx="6246920" cy="13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24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19C4D-0D7B-4A98-9692-800B88389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75F03-C20E-4C17-BCA8-167569D76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84DB6-0B40-5A47-8D5F-9C7C4237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CA42-16A1-45D1-B8DB-383C777CDEC0}" type="datetime1">
              <a:rPr lang="en-CA" smtClean="0"/>
              <a:t>2022-10-18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7177C-0689-294D-8F74-E6BC2905E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2C863-1FEA-9E49-847A-CFE89FAD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8393-7CF5-4D5F-973E-229AB8A7942C}" type="slidenum">
              <a:rPr lang="en-CA" smtClean="0"/>
              <a:pPr/>
              <a:t>‹#›</a:t>
            </a:fld>
            <a:r>
              <a:rPr lang="en-CA"/>
              <a:t> of 20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3282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A2784-9C9D-4492-935F-83F4F955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2B76D-BBB7-47EC-86CC-9D496B608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47F1D-F667-0949-89BD-ECA9FCA73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69F3-BDAE-4753-9798-5FE793063FB6}" type="datetime1">
              <a:rPr lang="en-CA" smtClean="0"/>
              <a:t>2022-10-18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4AACD-558F-124C-A361-E0F21205E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7196C-4310-9048-B5A4-3FABEA9D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8393-7CF5-4D5F-973E-229AB8A7942C}" type="slidenum">
              <a:rPr lang="en-CA" smtClean="0"/>
              <a:pPr/>
              <a:t>‹#›</a:t>
            </a:fld>
            <a:r>
              <a:rPr lang="en-CA"/>
              <a:t> of 20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3737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9461-9904-4913-B065-D0EB032E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E727-C7FA-4E9B-9FB2-3388289DF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D1AA7-27DB-47A9-BEE0-B01485829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9CF294-5B66-0744-9B22-5BCA285C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9523-178B-4ED1-BC48-B7F59D4FA85A}" type="datetime1">
              <a:rPr lang="en-CA" smtClean="0"/>
              <a:t>2022-10-18</a:t>
            </a:fld>
            <a:endParaRPr lang="en-CA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371357D-E8AD-5E40-9DF7-0ACFEFEF3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C6DF57-C03B-B445-88C9-7F69526D1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8393-7CF5-4D5F-973E-229AB8A7942C}" type="slidenum">
              <a:rPr lang="en-CA" smtClean="0"/>
              <a:pPr/>
              <a:t>‹#›</a:t>
            </a:fld>
            <a:r>
              <a:rPr lang="en-CA"/>
              <a:t> of 20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67302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65A63-8D8E-4309-9C8D-610315B67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CC792-494A-4E29-88B6-E1FA7D6B9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DB37C3-15EF-4397-A374-397A75C73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C0275D-626D-42AA-B600-8EE8301C14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0FD16-64BD-4019-A300-F7C4C2B31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B92C88-EBDC-0848-B976-E3DD219E8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D5BC-9DBF-4430-9D08-F517267D36E7}" type="datetime1">
              <a:rPr lang="en-CA" smtClean="0"/>
              <a:t>2022-10-18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54F35C-D0D0-5C47-BB2F-3FC595765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782F08-8D51-2C41-A743-A48AB0445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8393-7CF5-4D5F-973E-229AB8A7942C}" type="slidenum">
              <a:rPr lang="en-CA" smtClean="0"/>
              <a:pPr/>
              <a:t>‹#›</a:t>
            </a:fld>
            <a:r>
              <a:rPr lang="en-CA"/>
              <a:t> of 20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3070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5104F-744B-47B6-90E3-B1D3723A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85CCBB-52F6-5B40-AC4D-8B90EF0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65437-0CDF-4BA5-B834-43D126744094}" type="datetime1">
              <a:rPr lang="en-CA" smtClean="0"/>
              <a:t>2022-10-18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62213-450E-484C-AF7A-963EFEDAD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F340C-2C92-EB47-BBBC-D6B670E6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8393-7CF5-4D5F-973E-229AB8A7942C}" type="slidenum">
              <a:rPr lang="en-CA" smtClean="0"/>
              <a:pPr/>
              <a:t>‹#›</a:t>
            </a:fld>
            <a:r>
              <a:rPr lang="en-CA"/>
              <a:t> of 20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6916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219221-6C03-D64F-BA51-01687CF6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9BA6-74D5-4E04-A0BD-5959E4BF5F59}" type="datetime1">
              <a:rPr lang="en-CA" smtClean="0"/>
              <a:t>2022-10-18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E23BB-216B-7A4D-9CEE-F4009389B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A5DEC-8023-4246-8B39-C1A56C2F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8393-7CF5-4D5F-973E-229AB8A7942C}" type="slidenum">
              <a:rPr lang="en-CA" smtClean="0"/>
              <a:pPr/>
              <a:t>‹#›</a:t>
            </a:fld>
            <a:r>
              <a:rPr lang="en-CA"/>
              <a:t> of 20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7541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84EE3-883E-4194-B85A-9606C275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882F6-5ED0-456D-97E8-F3E5C7D2D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F3405-2B5A-410D-813D-CD81B3792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0836D86-0EBE-8944-8E19-48C572DCF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27628-A8E8-439E-99D1-31F386EDF87F}" type="datetime1">
              <a:rPr lang="en-CA" smtClean="0"/>
              <a:t>2022-10-18</a:t>
            </a:fld>
            <a:endParaRPr lang="en-CA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46E0479-770F-D64C-8D1F-54B89C11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D4F8917-5674-F64A-A066-BA19AE49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8393-7CF5-4D5F-973E-229AB8A7942C}" type="slidenum">
              <a:rPr lang="en-CA" smtClean="0"/>
              <a:pPr/>
              <a:t>‹#›</a:t>
            </a:fld>
            <a:r>
              <a:rPr lang="en-CA"/>
              <a:t> of 20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1792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7158A-478B-4888-82D5-0D48D5C6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47664-9ABF-49BA-866B-F2394E5EE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C6555CE-BC7A-4597-8FA4-92D9DFE0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EEDB-E9B8-4F3F-905F-70713758AF94}" type="datetime1">
              <a:rPr lang="en-CA" smtClean="0"/>
              <a:t>2022-10-18</a:t>
            </a:fld>
            <a:endParaRPr lang="en-CA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CBECF2B-7FCA-451A-8B9A-515D135A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B04EB9C-256A-408F-9E90-C02E0C01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8393-7CF5-4D5F-973E-229AB8A7942C}" type="slidenum">
              <a:rPr lang="en-CA" smtClean="0"/>
              <a:pPr/>
              <a:t>‹#›</a:t>
            </a:fld>
            <a:r>
              <a:rPr lang="en-CA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35270461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C887-653C-4169-B026-B6EC70591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9E9D51-6449-441B-95F2-CD677A21C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814DB-F626-4419-B7EE-5503B6A5A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1C1F85D-4380-D545-A3BF-1860C697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88181-1D84-49F8-A7BF-C607965B612D}" type="datetime1">
              <a:rPr lang="en-CA" smtClean="0"/>
              <a:t>2022-10-18</a:t>
            </a:fld>
            <a:endParaRPr lang="en-CA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5EF1E32-F002-EA45-9BBC-58D555E2A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74D323E-E2AF-6A41-9CFC-1817E68E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8393-7CF5-4D5F-973E-229AB8A7942C}" type="slidenum">
              <a:rPr lang="en-CA" smtClean="0"/>
              <a:pPr/>
              <a:t>‹#›</a:t>
            </a:fld>
            <a:r>
              <a:rPr lang="en-CA"/>
              <a:t> of 20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5441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9ECE8-FBF2-4D24-91E4-5F4BC6C0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7EFBE2-532A-48EA-99E7-9968D2A36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E7783BA-EEBD-A545-8CF6-293754F88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54D2-B1F8-4E6A-AB2E-B1B9CD5E5E48}" type="datetime1">
              <a:rPr lang="en-CA" smtClean="0"/>
              <a:t>2022-10-18</a:t>
            </a:fld>
            <a:endParaRPr lang="en-CA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BA03DE4-FB23-6841-A5DF-4B769EE51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711649A-0ACF-1241-94AF-24BCFEBB6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8393-7CF5-4D5F-973E-229AB8A7942C}" type="slidenum">
              <a:rPr lang="en-CA" smtClean="0"/>
              <a:pPr/>
              <a:t>‹#›</a:t>
            </a:fld>
            <a:r>
              <a:rPr lang="en-CA"/>
              <a:t> of 20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66532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957B2A-AFB4-4839-B2A4-36687EA89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8E52A-D822-4330-9138-854C1EC56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B7540A9-EC62-B240-BF66-F5F7CDDD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6FAB-6EE7-413B-85DD-67D076705E2A}" type="datetime1">
              <a:rPr lang="en-CA" smtClean="0"/>
              <a:t>2022-10-18</a:t>
            </a:fld>
            <a:endParaRPr lang="en-CA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9BF88EA-C3E7-4246-9400-E7487E320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58A99D-A5BB-E646-BE4F-C578EDC2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8393-7CF5-4D5F-973E-229AB8A7942C}" type="slidenum">
              <a:rPr lang="en-CA" smtClean="0"/>
              <a:pPr/>
              <a:t>‹#›</a:t>
            </a:fld>
            <a:r>
              <a:rPr lang="en-CA"/>
              <a:t> of 20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1873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8BA2-13DE-413E-9A0D-8C338967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6AD10-C5F4-44D7-830E-1414612ED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81B8C49-2DC7-47C5-B97D-A80FB8074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6393D-E4B5-48DE-97F0-D98C5305E187}" type="datetime1">
              <a:rPr lang="en-CA" smtClean="0"/>
              <a:t>2022-10-18</a:t>
            </a:fld>
            <a:endParaRPr lang="en-CA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E7BE1A0-1A0B-46D8-BD09-13B80EBC3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38605EB-3876-428E-A690-6A6CBE18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8393-7CF5-4D5F-973E-229AB8A7942C}" type="slidenum">
              <a:rPr lang="en-CA" smtClean="0"/>
              <a:pPr/>
              <a:t>‹#›</a:t>
            </a:fld>
            <a:r>
              <a:rPr lang="en-CA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457099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63E03-D75F-4417-966D-4D5F322E2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2E62A-D88A-4F59-AF28-B176EFFFB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2C28B-E9D0-478B-9A21-2FB5FB311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49D11D97-9E98-4390-97DD-1342FC411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7413-1C5B-440F-85D8-04071B26AA4F}" type="datetime1">
              <a:rPr lang="en-CA" smtClean="0"/>
              <a:t>2022-10-18</a:t>
            </a:fld>
            <a:endParaRPr lang="en-CA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19146A9-5115-462B-B7B3-4D97330E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CA348FC-8BCD-40CE-874F-DCCB06D6D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8393-7CF5-4D5F-973E-229AB8A7942C}" type="slidenum">
              <a:rPr lang="en-CA" smtClean="0"/>
              <a:pPr/>
              <a:t>‹#›</a:t>
            </a:fld>
            <a:r>
              <a:rPr lang="en-CA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2681261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A55FE-79B1-46B9-AE60-46385DB1F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D34EF-61E2-463E-B0C7-17E0249E1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2FEFC-E206-4EBE-BF41-47DDB381F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9EDD29-C5EA-405F-9C60-333AE22384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A3BE45-9295-4542-8A9D-CBD0647465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0A9F7FD-8682-4747-B41D-0E70D8275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ECAEA-C17E-478C-9B43-D55CEE3D8DE1}" type="datetime1">
              <a:rPr lang="en-CA" smtClean="0"/>
              <a:t>2022-10-18</a:t>
            </a:fld>
            <a:endParaRPr lang="en-CA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3B9F7F-C612-46EA-A19B-E5927A4A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2EAE2-FE3D-4CA3-B6F4-03016E41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8393-7CF5-4D5F-973E-229AB8A7942C}" type="slidenum">
              <a:rPr lang="en-CA" smtClean="0"/>
              <a:pPr/>
              <a:t>‹#›</a:t>
            </a:fld>
            <a:r>
              <a:rPr lang="en-CA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2907713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8B618-0115-4ACC-B4ED-F68FF94F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FC4A58-1B16-4B3C-B89F-E8D8A794C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FD0B-5F0B-4E39-AADC-D5AB9EC18F3B}" type="datetime1">
              <a:rPr lang="en-CA" smtClean="0"/>
              <a:t>2022-10-18</a:t>
            </a:fld>
            <a:endParaRPr lang="en-C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10DF54-25CE-42AF-92D2-1698637B0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5AE66E-6EA2-4F33-9ACD-F93BC7A4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8393-7CF5-4D5F-973E-229AB8A7942C}" type="slidenum">
              <a:rPr lang="en-CA" smtClean="0"/>
              <a:pPr/>
              <a:t>‹#›</a:t>
            </a:fld>
            <a:r>
              <a:rPr lang="en-CA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263228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6F980-2542-4D4C-9B3B-B954FAE72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8617-A873-4BB6-9DDD-7681776540F8}" type="datetime1">
              <a:rPr lang="en-CA" smtClean="0"/>
              <a:t>2022-10-18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3A9BD-C233-4164-89F0-41838E7A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0F4E2-E671-4505-B115-5888B0E2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8393-7CF5-4D5F-973E-229AB8A7942C}" type="slidenum">
              <a:rPr lang="en-CA" smtClean="0"/>
              <a:pPr/>
              <a:t>‹#›</a:t>
            </a:fld>
            <a:r>
              <a:rPr lang="en-CA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261675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A625-A809-4DDA-92F5-05D9E5C3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C576E-59D5-4F24-BD85-56ED68171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44EA1-F10E-4852-95C9-4AF5C03A7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52C7E73-9A32-4468-A6F1-63348A76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5B42-D0CB-4A4A-B8D7-A6E7A338047C}" type="datetime1">
              <a:rPr lang="en-CA" smtClean="0"/>
              <a:t>2022-10-18</a:t>
            </a:fld>
            <a:endParaRPr lang="en-CA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9412E2-4C06-46F8-ABEE-7072B72AE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6EC80E6-470C-4825-84A2-7753E841B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8393-7CF5-4D5F-973E-229AB8A7942C}" type="slidenum">
              <a:rPr lang="en-CA" smtClean="0"/>
              <a:pPr/>
              <a:t>‹#›</a:t>
            </a:fld>
            <a:r>
              <a:rPr lang="en-CA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155579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4DEDC-DE03-4F57-9482-5975BD544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719F1F-3DD4-4960-B527-5651E71B4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1BA53-44B7-475D-9E05-174B7249A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49C5F-B1A6-DB4A-8ADD-7DAF151D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C5C5-8C49-4E9C-B08A-F9DF99193532}" type="datetime1">
              <a:rPr lang="en-CA" smtClean="0"/>
              <a:t>2022-10-18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7CA0B-4D34-9248-8E6C-455C631E3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6DB66-554F-B442-A83F-B6B8A16B7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8393-7CF5-4D5F-973E-229AB8A7942C}" type="slidenum">
              <a:rPr lang="en-CA" smtClean="0"/>
              <a:pPr/>
              <a:t>‹#›</a:t>
            </a:fld>
            <a:r>
              <a:rPr lang="en-CA"/>
              <a:t> of 20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963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B5F07E-4959-41B4-9BF1-6858189D6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ECA60-1D92-466E-BAD5-C7A489BA2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FCDE0-C9E2-4FD8-B301-EA2606EC6F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2A9DD-7275-4510-ADD3-7B0D8881845E}" type="datetime1">
              <a:rPr lang="en-CA" smtClean="0"/>
              <a:t>2022-10-18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8FE5C-B954-41E7-9FED-A8DC106FB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77A38-B2C2-4631-BE49-F6DFC6D87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23048" y="6154576"/>
            <a:ext cx="2368952" cy="7034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rgbClr val="7030A0"/>
                </a:solidFill>
              </a:defRPr>
            </a:lvl1pPr>
          </a:lstStyle>
          <a:p>
            <a:fld id="{14568393-7CF5-4D5F-973E-229AB8A7942C}" type="slidenum">
              <a:rPr lang="en-CA" smtClean="0"/>
              <a:pPr/>
              <a:t>‹#›</a:t>
            </a:fld>
            <a:r>
              <a:rPr lang="en-CA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314216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1DE4D-EA9E-4ABC-84E4-8BA951035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0515E-430A-4415-A793-46252F819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00435-7695-443D-856F-D92F897FD1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5BB72-6AFF-4096-8C7D-A20E0ABFD0C6}" type="datetime1">
              <a:rPr lang="en-CA" smtClean="0"/>
              <a:t>2022-10-18</a:t>
            </a:fld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0EB14-A456-43C9-BF58-015F6167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176963"/>
            <a:ext cx="2743200" cy="681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rgbClr val="7030A0"/>
                </a:solidFill>
              </a:defRPr>
            </a:lvl1pPr>
          </a:lstStyle>
          <a:p>
            <a:fld id="{14568393-7CF5-4D5F-973E-229AB8A7942C}" type="slidenum">
              <a:rPr lang="en-CA" smtClean="0"/>
              <a:pPr/>
              <a:t>‹#›</a:t>
            </a:fld>
            <a:r>
              <a:rPr lang="en-CA" dirty="0"/>
              <a:t> of 20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AEB73D-47F5-B14E-942C-C17EBA97B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image" Target="../media/image5.emf"/><Relationship Id="rId4" Type="http://schemas.openxmlformats.org/officeDocument/2006/relationships/package" Target="../embeddings/Microsoft_Visio_Drawing.vsdx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CC26-D1A7-4A91-86D7-4D754BCD0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00" y="1113012"/>
            <a:ext cx="10371929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dirty="0">
                <a:latin typeface="+mn-lt"/>
                <a:cs typeface="Times New Roman" panose="02020603050405020304" pitchFamily="18" charset="0"/>
              </a:rPr>
              <a:t>Low-Power and Scalable System on Chip for 3</a:t>
            </a:r>
            <a:r>
              <a:rPr lang="en-US" sz="3400" b="1" baseline="30000" dirty="0">
                <a:latin typeface="+mn-lt"/>
                <a:cs typeface="Times New Roman" panose="02020603050405020304" pitchFamily="18" charset="0"/>
              </a:rPr>
              <a:t>rd</a:t>
            </a:r>
            <a:r>
              <a:rPr lang="en-US" sz="3400" b="1" dirty="0">
                <a:latin typeface="+mn-lt"/>
                <a:cs typeface="Times New Roman" panose="02020603050405020304" pitchFamily="18" charset="0"/>
              </a:rPr>
              <a:t> Generation of Nanopore-Based DNA Sequencing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BF5F8CEE-65C7-4865-B96D-43526A119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193" y="2757084"/>
            <a:ext cx="6670623" cy="2215062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cs typeface="Times New Roman" panose="02020603050405020304" pitchFamily="18" charset="0"/>
              </a:rPr>
              <a:t>Team Members:</a:t>
            </a:r>
          </a:p>
          <a:p>
            <a:pPr lvl="1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Prof. Sebastian </a:t>
            </a:r>
            <a:r>
              <a:rPr lang="en-US" sz="2400" dirty="0" err="1">
                <a:cs typeface="Times New Roman" panose="02020603050405020304" pitchFamily="18" charset="0"/>
              </a:rPr>
              <a:t>Magierowski</a:t>
            </a:r>
            <a:r>
              <a:rPr lang="en-US" sz="2400" dirty="0">
                <a:cs typeface="Times New Roman" panose="02020603050405020304" pitchFamily="18" charset="0"/>
              </a:rPr>
              <a:t> (Supervisor)</a:t>
            </a:r>
            <a:endParaRPr lang="fa-IR" sz="2400" dirty="0">
              <a:cs typeface="Times New Roman" panose="02020603050405020304" pitchFamily="18" charset="0"/>
            </a:endParaRPr>
          </a:p>
          <a:p>
            <a:pPr lvl="1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cs typeface="Times New Roman" panose="02020603050405020304" pitchFamily="18" charset="0"/>
              </a:rPr>
              <a:t>Yunus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Dawji</a:t>
            </a:r>
            <a:r>
              <a:rPr lang="en-US" sz="2400" dirty="0">
                <a:cs typeface="Times New Roman" panose="02020603050405020304" pitchFamily="18" charset="0"/>
              </a:rPr>
              <a:t> (Ph.D. Student)</a:t>
            </a:r>
          </a:p>
          <a:p>
            <a:pPr lvl="1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cs typeface="Times New Roman" panose="02020603050405020304" pitchFamily="18" charset="0"/>
              </a:rPr>
              <a:t>Sepideh</a:t>
            </a:r>
            <a:r>
              <a:rPr lang="en-US" sz="2400" dirty="0">
                <a:cs typeface="Times New Roman" panose="02020603050405020304" pitchFamily="18" charset="0"/>
              </a:rPr>
              <a:t> Asgari (Ph.D. Student)</a:t>
            </a:r>
          </a:p>
          <a:p>
            <a:pPr lvl="1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Amin </a:t>
            </a:r>
            <a:r>
              <a:rPr lang="en-US" sz="2400" dirty="0" err="1">
                <a:cs typeface="Times New Roman" panose="02020603050405020304" pitchFamily="18" charset="0"/>
              </a:rPr>
              <a:t>Savari</a:t>
            </a:r>
            <a:r>
              <a:rPr lang="en-US" sz="2400" dirty="0">
                <a:cs typeface="Times New Roman" panose="02020603050405020304" pitchFamily="18" charset="0"/>
              </a:rPr>
              <a:t> (Ph.D. Student)</a:t>
            </a:r>
          </a:p>
          <a:p>
            <a:pPr lvl="1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Amirhossein </a:t>
            </a:r>
            <a:r>
              <a:rPr lang="en-US" sz="2400" dirty="0" err="1">
                <a:cs typeface="Times New Roman" panose="02020603050405020304" pitchFamily="18" charset="0"/>
              </a:rPr>
              <a:t>Mohammadpanah</a:t>
            </a:r>
            <a:r>
              <a:rPr lang="en-US" sz="2400" dirty="0">
                <a:cs typeface="Times New Roman" panose="02020603050405020304" pitchFamily="18" charset="0"/>
              </a:rPr>
              <a:t> (Master’s Student)</a:t>
            </a:r>
          </a:p>
          <a:p>
            <a:pPr lvl="1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2C08E-8570-47F7-93DB-BCFA33DCD5D4}"/>
              </a:ext>
            </a:extLst>
          </p:cNvPr>
          <p:cNvSpPr txBox="1"/>
          <p:nvPr/>
        </p:nvSpPr>
        <p:spPr>
          <a:xfrm>
            <a:off x="1426426" y="5992411"/>
            <a:ext cx="10371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cs typeface="Times New Roman" panose="02020603050405020304" pitchFamily="18" charset="0"/>
              </a:rPr>
              <a:t>York University – Electrical Engineering and Computer Science-Canada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0ADF9E-F61B-3AEF-3F53-6EFD16147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06" y="164451"/>
            <a:ext cx="2387889" cy="859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C12BBD-2693-3269-CD43-9AC1D8947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816" y="2690226"/>
            <a:ext cx="3350223" cy="206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3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18"/>
    </mc:Choice>
    <mc:Fallback xmlns="">
      <p:transition spd="slow" advTm="1611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7710D4-564D-42C2-8594-931BA997458F}"/>
              </a:ext>
            </a:extLst>
          </p:cNvPr>
          <p:cNvSpPr txBox="1">
            <a:spLocks/>
          </p:cNvSpPr>
          <p:nvPr/>
        </p:nvSpPr>
        <p:spPr>
          <a:xfrm>
            <a:off x="492015" y="206659"/>
            <a:ext cx="11395185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 err="1">
                <a:latin typeface="Calibri (Body)"/>
                <a:cs typeface="Times New Roman" panose="02020603050405020304" pitchFamily="18" charset="0"/>
              </a:rPr>
              <a:t>Ccopier</a:t>
            </a:r>
            <a:r>
              <a:rPr lang="en-US" sz="2900" b="1" dirty="0">
                <a:latin typeface="Calibri (Body)"/>
                <a:cs typeface="Times New Roman" panose="02020603050405020304" pitchFamily="18" charset="0"/>
              </a:rPr>
              <a:t> Layout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35C70-215F-4647-AB5C-1A9DFED2200F}"/>
              </a:ext>
            </a:extLst>
          </p:cNvPr>
          <p:cNvCxnSpPr/>
          <p:nvPr/>
        </p:nvCxnSpPr>
        <p:spPr>
          <a:xfrm>
            <a:off x="404927" y="1202873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0614008-3FA9-486B-BE69-E28D62DF064E}"/>
              </a:ext>
            </a:extLst>
          </p:cNvPr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F61D5-306B-4EA8-A11F-37F31FB2C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EB4DC2-7E6F-4C13-9194-796239572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241" y="1469109"/>
            <a:ext cx="4320505" cy="4970255"/>
          </a:xfrm>
          <a:prstGeom prst="rect">
            <a:avLst/>
          </a:prstGeom>
        </p:spPr>
      </p:pic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10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05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93B45A8-6A5E-4C26-A97F-EDC3696393A9}"/>
              </a:ext>
            </a:extLst>
          </p:cNvPr>
          <p:cNvSpPr txBox="1">
            <a:spLocks/>
          </p:cNvSpPr>
          <p:nvPr/>
        </p:nvSpPr>
        <p:spPr>
          <a:xfrm>
            <a:off x="492015" y="206659"/>
            <a:ext cx="11395185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 err="1">
                <a:latin typeface="Calibri (Body)"/>
                <a:cs typeface="Times New Roman" panose="02020603050405020304" pitchFamily="18" charset="0"/>
              </a:rPr>
              <a:t>CcopierL</a:t>
            </a:r>
            <a:r>
              <a:rPr lang="en-US" sz="2900" b="1" dirty="0">
                <a:latin typeface="Calibri (Body)"/>
                <a:cs typeface="Times New Roman" panose="02020603050405020304" pitchFamily="18" charset="0"/>
              </a:rPr>
              <a:t> Schematic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D75B51-F6F5-484B-A86D-F6FBD6C82CCB}"/>
              </a:ext>
            </a:extLst>
          </p:cNvPr>
          <p:cNvCxnSpPr/>
          <p:nvPr/>
        </p:nvCxnSpPr>
        <p:spPr>
          <a:xfrm>
            <a:off x="404927" y="1202873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7DEB3A-7860-4D78-9914-4BF69E447FB0}"/>
              </a:ext>
            </a:extLst>
          </p:cNvPr>
          <p:cNvSpPr txBox="1"/>
          <p:nvPr/>
        </p:nvSpPr>
        <p:spPr>
          <a:xfrm>
            <a:off x="492013" y="1674674"/>
            <a:ext cx="1078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CcopierL</a:t>
            </a:r>
            <a:r>
              <a:rPr lang="en-US" dirty="0"/>
              <a:t> simulates the input current ( input2c) for the integrator.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AFA808-A563-4E23-95EC-F602B4D8003E}"/>
              </a:ext>
            </a:extLst>
          </p:cNvPr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C6DEEF-8789-4A91-BF72-F6B2C0ADA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96D16F-5CF4-4A94-BE85-820805B8A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80" y="2379905"/>
            <a:ext cx="6863799" cy="3989795"/>
          </a:xfrm>
          <a:prstGeom prst="rect">
            <a:avLst/>
          </a:prstGeom>
        </p:spPr>
      </p:pic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11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16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A726726-BCEB-4724-B5B8-2B135E92DD5E}"/>
              </a:ext>
            </a:extLst>
          </p:cNvPr>
          <p:cNvSpPr txBox="1">
            <a:spLocks/>
          </p:cNvSpPr>
          <p:nvPr/>
        </p:nvSpPr>
        <p:spPr>
          <a:xfrm>
            <a:off x="492015" y="206659"/>
            <a:ext cx="11395185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 err="1">
                <a:latin typeface="Calibri (Body)"/>
                <a:cs typeface="Times New Roman" panose="02020603050405020304" pitchFamily="18" charset="0"/>
              </a:rPr>
              <a:t>CcopierL</a:t>
            </a:r>
            <a:r>
              <a:rPr lang="en-US" sz="2900" b="1" dirty="0">
                <a:latin typeface="Calibri (Body)"/>
                <a:cs typeface="Times New Roman" panose="02020603050405020304" pitchFamily="18" charset="0"/>
              </a:rPr>
              <a:t> Layout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8E6C67-0679-46FA-93AA-B23D0348F649}"/>
              </a:ext>
            </a:extLst>
          </p:cNvPr>
          <p:cNvCxnSpPr/>
          <p:nvPr/>
        </p:nvCxnSpPr>
        <p:spPr>
          <a:xfrm>
            <a:off x="404927" y="1202873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C4687A9-96AC-4E41-8847-417FE85CA8D2}"/>
              </a:ext>
            </a:extLst>
          </p:cNvPr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58E959-6F41-440D-8178-96733A3C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447CBF-344E-476C-8DCA-271FE4087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927" y="1605953"/>
            <a:ext cx="4322261" cy="4384274"/>
          </a:xfrm>
          <a:prstGeom prst="rect">
            <a:avLst/>
          </a:prstGeom>
        </p:spPr>
      </p:pic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12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11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D4A434-336C-47FC-A465-57C6A236D583}"/>
              </a:ext>
            </a:extLst>
          </p:cNvPr>
          <p:cNvSpPr txBox="1">
            <a:spLocks/>
          </p:cNvSpPr>
          <p:nvPr/>
        </p:nvSpPr>
        <p:spPr>
          <a:xfrm>
            <a:off x="492015" y="206659"/>
            <a:ext cx="11395185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 err="1">
                <a:latin typeface="Calibri (Body)"/>
                <a:cs typeface="Times New Roman" panose="02020603050405020304" pitchFamily="18" charset="0"/>
              </a:rPr>
              <a:t>Csplitter</a:t>
            </a:r>
            <a:r>
              <a:rPr lang="en-US" sz="2900" b="1" dirty="0">
                <a:latin typeface="Calibri (Body)"/>
                <a:cs typeface="Times New Roman" panose="02020603050405020304" pitchFamily="18" charset="0"/>
              </a:rPr>
              <a:t> Schematic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EC2BAC-2CE5-4421-9C85-850EDB1D4035}"/>
              </a:ext>
            </a:extLst>
          </p:cNvPr>
          <p:cNvCxnSpPr/>
          <p:nvPr/>
        </p:nvCxnSpPr>
        <p:spPr>
          <a:xfrm>
            <a:off x="404927" y="1202873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E0D1D6F-2D63-419C-B2BC-CC599F3D7788}"/>
              </a:ext>
            </a:extLst>
          </p:cNvPr>
          <p:cNvSpPr txBox="1"/>
          <p:nvPr/>
        </p:nvSpPr>
        <p:spPr>
          <a:xfrm>
            <a:off x="492015" y="1674674"/>
            <a:ext cx="10490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provided current by </a:t>
            </a:r>
            <a:r>
              <a:rPr lang="en-US" dirty="0" err="1"/>
              <a:t>Ccopier</a:t>
            </a:r>
            <a:r>
              <a:rPr lang="en-US" dirty="0"/>
              <a:t> goes to LPF (Low-Pass Filter) through the </a:t>
            </a:r>
            <a:r>
              <a:rPr lang="en-US" dirty="0" err="1"/>
              <a:t>Csplitter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F12EBA-8B6A-402C-BED1-EE9F4550C0CD}"/>
              </a:ext>
            </a:extLst>
          </p:cNvPr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A87497-D4B5-4A24-8591-45804EEDE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FEC5FB-CC30-442C-8992-D2E6F07AC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80" y="2541302"/>
            <a:ext cx="9631364" cy="3465870"/>
          </a:xfrm>
          <a:prstGeom prst="rect">
            <a:avLst/>
          </a:prstGeom>
        </p:spPr>
      </p:pic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13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68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5744B2E-886D-4D1C-876F-CC8E104C1F9F}"/>
              </a:ext>
            </a:extLst>
          </p:cNvPr>
          <p:cNvSpPr txBox="1">
            <a:spLocks/>
          </p:cNvSpPr>
          <p:nvPr/>
        </p:nvSpPr>
        <p:spPr>
          <a:xfrm>
            <a:off x="492015" y="206659"/>
            <a:ext cx="11395185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 err="1">
                <a:latin typeface="Calibri (Body)"/>
                <a:cs typeface="Times New Roman" panose="02020603050405020304" pitchFamily="18" charset="0"/>
              </a:rPr>
              <a:t>Csplitter</a:t>
            </a:r>
            <a:r>
              <a:rPr lang="en-US" sz="2900" b="1" dirty="0">
                <a:latin typeface="Calibri (Body)"/>
                <a:cs typeface="Times New Roman" panose="02020603050405020304" pitchFamily="18" charset="0"/>
              </a:rPr>
              <a:t> Layout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4B4D98-8D26-4D36-A153-2B2468BA1ECC}"/>
              </a:ext>
            </a:extLst>
          </p:cNvPr>
          <p:cNvCxnSpPr/>
          <p:nvPr/>
        </p:nvCxnSpPr>
        <p:spPr>
          <a:xfrm>
            <a:off x="404927" y="1202873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78224AC-5A44-473E-91BC-35B63436BB26}"/>
              </a:ext>
            </a:extLst>
          </p:cNvPr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9EE7B9-04BA-4577-9769-FEFDEA02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6F0B37-06CE-4019-A7AB-8DDF44A1D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953" y="1535756"/>
            <a:ext cx="3711117" cy="4836961"/>
          </a:xfrm>
          <a:prstGeom prst="rect">
            <a:avLst/>
          </a:prstGeom>
        </p:spPr>
      </p:pic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14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42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49B78FB-244D-4B4D-800E-6672BD98CBD9}"/>
              </a:ext>
            </a:extLst>
          </p:cNvPr>
          <p:cNvSpPr txBox="1">
            <a:spLocks/>
          </p:cNvSpPr>
          <p:nvPr/>
        </p:nvSpPr>
        <p:spPr>
          <a:xfrm>
            <a:off x="492015" y="206659"/>
            <a:ext cx="11395185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latin typeface="Calibri (Body)"/>
                <a:cs typeface="Times New Roman" panose="02020603050405020304" pitchFamily="18" charset="0"/>
              </a:rPr>
              <a:t>LVS for OTA, </a:t>
            </a:r>
            <a:r>
              <a:rPr lang="en-US" sz="2900" b="1" dirty="0" err="1">
                <a:latin typeface="Calibri (Body)"/>
                <a:cs typeface="Times New Roman" panose="02020603050405020304" pitchFamily="18" charset="0"/>
              </a:rPr>
              <a:t>CcopierL</a:t>
            </a:r>
            <a:r>
              <a:rPr lang="en-US" sz="2900" b="1" dirty="0">
                <a:latin typeface="Calibri (Body)"/>
                <a:cs typeface="Times New Roman" panose="02020603050405020304" pitchFamily="18" charset="0"/>
              </a:rPr>
              <a:t>, and </a:t>
            </a:r>
            <a:r>
              <a:rPr lang="en-US" sz="2900" b="1" dirty="0" err="1">
                <a:latin typeface="Calibri (Body)"/>
                <a:cs typeface="Times New Roman" panose="02020603050405020304" pitchFamily="18" charset="0"/>
              </a:rPr>
              <a:t>Csplitter</a:t>
            </a:r>
            <a:r>
              <a:rPr lang="en-US" sz="2900" b="1" dirty="0">
                <a:latin typeface="Calibri (Body)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432444-12B8-4891-B071-38E776C11C6D}"/>
              </a:ext>
            </a:extLst>
          </p:cNvPr>
          <p:cNvCxnSpPr/>
          <p:nvPr/>
        </p:nvCxnSpPr>
        <p:spPr>
          <a:xfrm>
            <a:off x="404927" y="1202873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67C8894-2EE6-445F-8DF4-DE99FA8F89CD}"/>
              </a:ext>
            </a:extLst>
          </p:cNvPr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561C3A-AFED-4B93-9A6E-02AC8603B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379E86-9D51-47D0-83B8-720626EC8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7" y="1421961"/>
            <a:ext cx="6274169" cy="1460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12224C-1F30-4CE1-9161-5EA20E4B3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7" y="3087658"/>
            <a:ext cx="6711924" cy="17063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0C21BC-CC6B-41E7-A579-42C0704A3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7" y="4945024"/>
            <a:ext cx="6627109" cy="1706317"/>
          </a:xfrm>
          <a:prstGeom prst="rect">
            <a:avLst/>
          </a:prstGeom>
        </p:spPr>
      </p:pic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15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53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183FFB-9A41-4811-89FD-BE199288FAE0}"/>
              </a:ext>
            </a:extLst>
          </p:cNvPr>
          <p:cNvSpPr txBox="1">
            <a:spLocks/>
          </p:cNvSpPr>
          <p:nvPr/>
        </p:nvSpPr>
        <p:spPr>
          <a:xfrm>
            <a:off x="492015" y="206659"/>
            <a:ext cx="11395185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latin typeface="Calibri (Body)"/>
                <a:cs typeface="Times New Roman" panose="02020603050405020304" pitchFamily="18" charset="0"/>
              </a:rPr>
              <a:t>LVS for OTA, </a:t>
            </a:r>
            <a:r>
              <a:rPr lang="en-US" sz="2900" b="1" dirty="0" err="1">
                <a:latin typeface="Calibri (Body)"/>
                <a:cs typeface="Times New Roman" panose="02020603050405020304" pitchFamily="18" charset="0"/>
              </a:rPr>
              <a:t>CcopierL</a:t>
            </a:r>
            <a:r>
              <a:rPr lang="en-US" sz="2900" b="1" dirty="0">
                <a:latin typeface="Calibri (Body)"/>
                <a:cs typeface="Times New Roman" panose="02020603050405020304" pitchFamily="18" charset="0"/>
              </a:rPr>
              <a:t>, and </a:t>
            </a:r>
            <a:r>
              <a:rPr lang="en-US" sz="2900" b="1" dirty="0" err="1">
                <a:latin typeface="Calibri (Body)"/>
                <a:cs typeface="Times New Roman" panose="02020603050405020304" pitchFamily="18" charset="0"/>
              </a:rPr>
              <a:t>Csplitter</a:t>
            </a:r>
            <a:r>
              <a:rPr lang="en-US" sz="2900" b="1" dirty="0">
                <a:latin typeface="Calibri (Body)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543ED5-2F26-409C-852B-372CADF8A5D2}"/>
              </a:ext>
            </a:extLst>
          </p:cNvPr>
          <p:cNvCxnSpPr/>
          <p:nvPr/>
        </p:nvCxnSpPr>
        <p:spPr>
          <a:xfrm>
            <a:off x="404927" y="1202873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7BBA724-C535-4E74-83AE-CB9B9816D8EA}"/>
              </a:ext>
            </a:extLst>
          </p:cNvPr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BCAA20-0732-450D-AD09-1BCB74A3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7FE6CF-351B-4532-A4F1-09EF76FA2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7" y="1575430"/>
            <a:ext cx="7049421" cy="1767339"/>
          </a:xfrm>
          <a:prstGeom prst="rect">
            <a:avLst/>
          </a:prstGeom>
        </p:spPr>
      </p:pic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16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41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CC26-D1A7-4A91-86D7-4D754BCD0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2" y="349127"/>
            <a:ext cx="10371929" cy="8438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dirty="0">
                <a:latin typeface="Calibri (Body)"/>
                <a:cs typeface="Times New Roman" panose="02020603050405020304" pitchFamily="18" charset="0"/>
              </a:rPr>
              <a:t>Capacitor-Bank </a:t>
            </a:r>
            <a:endParaRPr lang="en-US" sz="3400" b="1" kern="12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04927" y="1213759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2CFDAE-0EF8-60D1-9AE0-B59232DC22C4}"/>
              </a:ext>
            </a:extLst>
          </p:cNvPr>
          <p:cNvSpPr txBox="1"/>
          <p:nvPr/>
        </p:nvSpPr>
        <p:spPr>
          <a:xfrm>
            <a:off x="404926" y="1519217"/>
            <a:ext cx="10927637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/>
              <a:t>Top-Plate Sampling SAR ADC: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7D9D80-2A90-E8C3-6D6F-1D752673889E}"/>
              </a:ext>
            </a:extLst>
          </p:cNvPr>
          <p:cNvSpPr txBox="1"/>
          <p:nvPr/>
        </p:nvSpPr>
        <p:spPr>
          <a:xfrm>
            <a:off x="404926" y="2102776"/>
            <a:ext cx="1117747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The complexity of the sample and hold operation can be reduced by directly sampling the input voltage on the top terminal [2].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A712C0-F94B-04E1-92FB-EA172398F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A2540A-296C-0218-5A6F-9583EB825F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08" y="3202146"/>
            <a:ext cx="9914755" cy="299243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17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09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18"/>
    </mc:Choice>
    <mc:Fallback xmlns="">
      <p:transition spd="slow" advTm="16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22" grpId="0"/>
      <p:bldP spid="22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DE7C7F-638D-483B-068C-A230364784B0}"/>
              </a:ext>
            </a:extLst>
          </p:cNvPr>
          <p:cNvSpPr txBox="1">
            <a:spLocks/>
          </p:cNvSpPr>
          <p:nvPr/>
        </p:nvSpPr>
        <p:spPr>
          <a:xfrm>
            <a:off x="609602" y="349127"/>
            <a:ext cx="10371929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 (Body)"/>
                <a:cs typeface="Times New Roman" panose="02020603050405020304" pitchFamily="18" charset="0"/>
              </a:rPr>
              <a:t>Capacitor-Bank Schematic </a:t>
            </a:r>
            <a:endParaRPr lang="en-US" sz="3400" b="1" dirty="0">
              <a:latin typeface="Calibri (Body)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D5AEFE-AA45-5A8B-A5D4-E9CF65EEB1C6}"/>
              </a:ext>
            </a:extLst>
          </p:cNvPr>
          <p:cNvCxnSpPr/>
          <p:nvPr/>
        </p:nvCxnSpPr>
        <p:spPr>
          <a:xfrm>
            <a:off x="404927" y="1213759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8FB0FC8-156E-FAB4-4FBD-2C6A770E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010" y="2814525"/>
            <a:ext cx="9329522" cy="33614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53454-7010-9DA0-8B91-3DDB16E47448}"/>
              </a:ext>
            </a:extLst>
          </p:cNvPr>
          <p:cNvSpPr txBox="1"/>
          <p:nvPr/>
        </p:nvSpPr>
        <p:spPr>
          <a:xfrm>
            <a:off x="609602" y="1652339"/>
            <a:ext cx="10972796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The DAC block of the SAR_ADC is implemented by using a binary-weighted capacitor array.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To reduce chip area</a:t>
            </a:r>
            <a:r>
              <a:rPr lang="en-US" b="1" dirty="0"/>
              <a:t>, a split cap bank </a:t>
            </a:r>
            <a:r>
              <a:rPr lang="en-US" dirty="0"/>
              <a:t>has been used.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18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460596-39F1-E3CF-3FA7-4234872F8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5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159CA5D-E942-BC0B-50AB-CA288EB906F8}"/>
              </a:ext>
            </a:extLst>
          </p:cNvPr>
          <p:cNvSpPr txBox="1">
            <a:spLocks/>
          </p:cNvSpPr>
          <p:nvPr/>
        </p:nvSpPr>
        <p:spPr>
          <a:xfrm>
            <a:off x="609602" y="349127"/>
            <a:ext cx="10371929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 (Body)"/>
                <a:cs typeface="Times New Roman" panose="02020603050405020304" pitchFamily="18" charset="0"/>
              </a:rPr>
              <a:t>Capacitor-Bank Layout </a:t>
            </a:r>
            <a:endParaRPr lang="en-US" sz="3400" b="1" dirty="0">
              <a:latin typeface="Calibri (Body)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DCEB8B-D3D5-BEEE-77F5-F8F208F56B27}"/>
              </a:ext>
            </a:extLst>
          </p:cNvPr>
          <p:cNvCxnSpPr/>
          <p:nvPr/>
        </p:nvCxnSpPr>
        <p:spPr>
          <a:xfrm>
            <a:off x="404927" y="1213759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B730BF2-68B7-20A7-B2A6-F5C9AE0AA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03" y="2473385"/>
            <a:ext cx="7520193" cy="41601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403C45-0483-1FB9-187A-2243BBD481F9}"/>
              </a:ext>
            </a:extLst>
          </p:cNvPr>
          <p:cNvSpPr txBox="1"/>
          <p:nvPr/>
        </p:nvSpPr>
        <p:spPr>
          <a:xfrm>
            <a:off x="736725" y="1400153"/>
            <a:ext cx="10513874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Cap-Bank layout </a:t>
            </a:r>
            <a:r>
              <a:rPr lang="en-US" dirty="0"/>
              <a:t>using </a:t>
            </a:r>
            <a:r>
              <a:rPr lang="en-US" dirty="0" err="1"/>
              <a:t>MiM</a:t>
            </a:r>
            <a:r>
              <a:rPr lang="en-US" dirty="0"/>
              <a:t>-Cap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In the split-cap bank, a binary-weighted capacitor array is divided into two smaller binary-weighted capacitor arrays.</a:t>
            </a:r>
          </a:p>
        </p:txBody>
      </p:sp>
      <p:sp>
        <p:nvSpPr>
          <p:cNvPr id="7" name="Rectangle 6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19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460596-39F1-E3CF-3FA7-4234872F8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CC26-D1A7-4A91-86D7-4D754BCD0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015" y="315143"/>
            <a:ext cx="10371929" cy="84381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3400" b="1" dirty="0">
                <a:latin typeface="Calibri (Body)"/>
                <a:cs typeface="Times New Roman" panose="02020603050405020304" pitchFamily="18" charset="0"/>
              </a:rPr>
              <a:t>Introduction </a:t>
            </a:r>
            <a:endParaRPr lang="en-US" sz="3400" b="1" kern="12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92015" y="1213759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249A6-B139-4414-B26C-835AEDAA5693}"/>
              </a:ext>
            </a:extLst>
          </p:cNvPr>
          <p:cNvSpPr txBox="1"/>
          <p:nvPr/>
        </p:nvSpPr>
        <p:spPr>
          <a:xfrm>
            <a:off x="452830" y="840741"/>
            <a:ext cx="10984665" cy="2239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900" dirty="0">
              <a:latin typeface="Calibri (Body)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900" b="1" dirty="0">
                <a:latin typeface="Calibri (Body)"/>
                <a:ea typeface="Calibri" panose="020F0502020204030204" pitchFamily="34" charset="0"/>
              </a:rPr>
              <a:t>   DNA Sequencing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Calibri (Body)"/>
                <a:ea typeface="Calibri" panose="020F0502020204030204" pitchFamily="34" charset="0"/>
              </a:rPr>
              <a:t>Sequencing a DNA sample </a:t>
            </a:r>
            <a:r>
              <a:rPr lang="en-US" sz="1900" dirty="0"/>
              <a:t>according to the pico-ampere-sized current fluctuations induced by the passage of a DNA strand through a like-sized molecular sensor. </a:t>
            </a:r>
            <a:endParaRPr lang="en-US" sz="1900" dirty="0">
              <a:latin typeface="Calibri (Body)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900" dirty="0">
              <a:latin typeface="Calibri (Body)"/>
              <a:ea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D586B-5E63-5566-D34D-98271598E086}"/>
              </a:ext>
            </a:extLst>
          </p:cNvPr>
          <p:cNvSpPr txBox="1"/>
          <p:nvPr/>
        </p:nvSpPr>
        <p:spPr>
          <a:xfrm>
            <a:off x="481130" y="4210212"/>
            <a:ext cx="11569357" cy="2368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900" dirty="0">
              <a:latin typeface="Calibri (Body)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Calibri (Body)"/>
                <a:ea typeface="Calibri" panose="020F0502020204030204" pitchFamily="34" charset="0"/>
              </a:rPr>
              <a:t>The sequence of bases: </a:t>
            </a:r>
            <a:r>
              <a:rPr lang="en-US" sz="1900" dirty="0">
                <a:solidFill>
                  <a:schemeClr val="accent4"/>
                </a:solidFill>
                <a:latin typeface="Calibri (Body)"/>
                <a:ea typeface="Calibri" panose="020F0502020204030204" pitchFamily="34" charset="0"/>
              </a:rPr>
              <a:t>Adenine</a:t>
            </a:r>
            <a:r>
              <a:rPr lang="en-US" sz="1900" dirty="0">
                <a:latin typeface="Calibri (Body)"/>
                <a:ea typeface="Calibri" panose="020F0502020204030204" pitchFamily="34" charset="0"/>
              </a:rPr>
              <a:t>, </a:t>
            </a:r>
            <a:r>
              <a:rPr lang="en-US" sz="1900" dirty="0">
                <a:solidFill>
                  <a:schemeClr val="accent6"/>
                </a:solidFill>
                <a:latin typeface="Calibri (Body)"/>
                <a:ea typeface="Calibri" panose="020F0502020204030204" pitchFamily="34" charset="0"/>
              </a:rPr>
              <a:t>Guanine</a:t>
            </a:r>
            <a:r>
              <a:rPr lang="en-US" sz="1900" dirty="0">
                <a:latin typeface="Calibri (Body)"/>
                <a:ea typeface="Calibri" panose="020F0502020204030204" pitchFamily="34" charset="0"/>
              </a:rPr>
              <a:t>, </a:t>
            </a:r>
            <a:r>
              <a:rPr lang="en-US" sz="1900" dirty="0">
                <a:solidFill>
                  <a:schemeClr val="accent5"/>
                </a:solidFill>
                <a:latin typeface="Calibri (Body)"/>
                <a:ea typeface="Calibri" panose="020F0502020204030204" pitchFamily="34" charset="0"/>
              </a:rPr>
              <a:t>Cytosine</a:t>
            </a:r>
            <a:r>
              <a:rPr lang="en-US" sz="1900" dirty="0">
                <a:latin typeface="Calibri (Body)"/>
                <a:ea typeface="Calibri" panose="020F0502020204030204" pitchFamily="34" charset="0"/>
              </a:rPr>
              <a:t>, and </a:t>
            </a:r>
            <a:r>
              <a:rPr lang="en-US" sz="1900" dirty="0">
                <a:solidFill>
                  <a:srgbClr val="FF0000"/>
                </a:solidFill>
                <a:latin typeface="Calibri (Body)"/>
                <a:ea typeface="Calibri" panose="020F0502020204030204" pitchFamily="34" charset="0"/>
              </a:rPr>
              <a:t>Thymine</a:t>
            </a:r>
          </a:p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chemeClr val="accent6"/>
                </a:solidFill>
                <a:latin typeface="Calibri (Body)"/>
                <a:ea typeface="Calibri" panose="020F0502020204030204" pitchFamily="34" charset="0"/>
              </a:rPr>
              <a:t>G</a:t>
            </a:r>
            <a:r>
              <a:rPr lang="en-US" sz="4000" b="1" dirty="0">
                <a:latin typeface="Calibri (Body)"/>
                <a:ea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FF0000"/>
                </a:solidFill>
                <a:latin typeface="Calibri (Body)"/>
                <a:ea typeface="Calibri" panose="020F0502020204030204" pitchFamily="34" charset="0"/>
              </a:rPr>
              <a:t>T</a:t>
            </a:r>
            <a:r>
              <a:rPr lang="en-US" sz="4000" b="1" dirty="0">
                <a:latin typeface="Calibri (Body)"/>
                <a:ea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chemeClr val="accent6"/>
                </a:solidFill>
                <a:latin typeface="Calibri (Body)"/>
                <a:ea typeface="Calibri" panose="020F0502020204030204" pitchFamily="34" charset="0"/>
              </a:rPr>
              <a:t>G</a:t>
            </a:r>
            <a:r>
              <a:rPr lang="en-US" sz="4000" b="1" dirty="0">
                <a:latin typeface="Calibri (Body)"/>
                <a:ea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FF0000"/>
                </a:solidFill>
                <a:latin typeface="Calibri (Body)"/>
                <a:ea typeface="Calibri" panose="020F0502020204030204" pitchFamily="34" charset="0"/>
              </a:rPr>
              <a:t>T</a:t>
            </a:r>
            <a:r>
              <a:rPr lang="en-US" sz="4000" b="1" dirty="0">
                <a:latin typeface="Calibri (Body)"/>
                <a:ea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chemeClr val="accent6"/>
                </a:solidFill>
                <a:latin typeface="Calibri (Body)"/>
                <a:ea typeface="Calibri" panose="020F0502020204030204" pitchFamily="34" charset="0"/>
              </a:rPr>
              <a:t>G</a:t>
            </a:r>
            <a:r>
              <a:rPr lang="en-US" sz="4000" b="1" dirty="0">
                <a:latin typeface="Calibri (Body)"/>
                <a:ea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chemeClr val="accent4"/>
                </a:solidFill>
                <a:latin typeface="Calibri (Body)"/>
                <a:ea typeface="Calibri" panose="020F0502020204030204" pitchFamily="34" charset="0"/>
              </a:rPr>
              <a:t>A </a:t>
            </a:r>
            <a:r>
              <a:rPr lang="en-US" sz="4000" b="1" dirty="0">
                <a:solidFill>
                  <a:srgbClr val="FF0000"/>
                </a:solidFill>
                <a:latin typeface="Calibri (Body)"/>
                <a:ea typeface="Calibri" panose="020F0502020204030204" pitchFamily="34" charset="0"/>
              </a:rPr>
              <a:t>T</a:t>
            </a:r>
            <a:r>
              <a:rPr lang="en-US" sz="4000" b="1" dirty="0">
                <a:latin typeface="Calibri (Body)"/>
                <a:ea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chemeClr val="accent1"/>
                </a:solidFill>
                <a:latin typeface="Calibri (Body)"/>
                <a:ea typeface="Calibri" panose="020F0502020204030204" pitchFamily="34" charset="0"/>
              </a:rPr>
              <a:t>C </a:t>
            </a:r>
            <a:r>
              <a:rPr lang="en-US" sz="4000" b="1" dirty="0" err="1">
                <a:solidFill>
                  <a:schemeClr val="accent1"/>
                </a:solidFill>
                <a:latin typeface="Calibri (Body)"/>
                <a:ea typeface="Calibri" panose="020F0502020204030204" pitchFamily="34" charset="0"/>
              </a:rPr>
              <a:t>C</a:t>
            </a:r>
            <a:r>
              <a:rPr lang="en-US" sz="4000" b="1" dirty="0">
                <a:latin typeface="Calibri (Body)"/>
                <a:ea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chemeClr val="accent4"/>
                </a:solidFill>
                <a:latin typeface="Calibri (Body)"/>
                <a:ea typeface="Calibri" panose="020F0502020204030204" pitchFamily="34" charset="0"/>
              </a:rPr>
              <a:t>A</a:t>
            </a:r>
            <a:r>
              <a:rPr lang="en-US" sz="4000" b="1" dirty="0">
                <a:latin typeface="Calibri (Body)"/>
                <a:ea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FF0000"/>
                </a:solidFill>
                <a:latin typeface="Calibri (Body)"/>
                <a:ea typeface="Calibri" panose="020F0502020204030204" pitchFamily="34" charset="0"/>
              </a:rPr>
              <a:t>T</a:t>
            </a:r>
            <a:r>
              <a:rPr lang="en-US" sz="4000" b="1" dirty="0">
                <a:latin typeface="Calibri (Body)"/>
                <a:ea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chemeClr val="accent6"/>
                </a:solidFill>
                <a:latin typeface="Calibri (Body)"/>
                <a:ea typeface="Calibri" panose="020F0502020204030204" pitchFamily="34" charset="0"/>
              </a:rPr>
              <a:t>G</a:t>
            </a:r>
            <a:r>
              <a:rPr lang="en-US" sz="4000" b="1" dirty="0">
                <a:latin typeface="Calibri (Body)"/>
                <a:ea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chemeClr val="accent1"/>
                </a:solidFill>
                <a:latin typeface="Calibri (Body)"/>
                <a:ea typeface="Calibri" panose="020F0502020204030204" pitchFamily="34" charset="0"/>
              </a:rPr>
              <a:t>C</a:t>
            </a:r>
            <a:r>
              <a:rPr lang="en-US" sz="4000" b="1" dirty="0">
                <a:latin typeface="Calibri (Body)"/>
                <a:ea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chemeClr val="accent4"/>
                </a:solidFill>
                <a:latin typeface="Calibri (Body)"/>
                <a:ea typeface="Calibri" panose="020F0502020204030204" pitchFamily="34" charset="0"/>
              </a:rPr>
              <a:t>A</a:t>
            </a:r>
            <a:r>
              <a:rPr lang="en-US" sz="4000" b="1" dirty="0">
                <a:latin typeface="Calibri (Body)"/>
                <a:ea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FF0000"/>
                </a:solidFill>
                <a:latin typeface="Calibri (Body)"/>
                <a:ea typeface="Calibri" panose="020F0502020204030204" pitchFamily="34" charset="0"/>
              </a:rPr>
              <a:t>T</a:t>
            </a:r>
            <a:r>
              <a:rPr lang="en-US" sz="4000" b="1" dirty="0">
                <a:latin typeface="Calibri (Body)"/>
                <a:ea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chemeClr val="accent6"/>
                </a:solidFill>
                <a:latin typeface="Calibri (Body)"/>
                <a:ea typeface="Calibri" panose="020F0502020204030204" pitchFamily="34" charset="0"/>
              </a:rPr>
              <a:t>G </a:t>
            </a:r>
            <a:r>
              <a:rPr lang="en-US" sz="4000" b="1" dirty="0" err="1">
                <a:solidFill>
                  <a:schemeClr val="accent6"/>
                </a:solidFill>
                <a:latin typeface="Calibri (Body)"/>
                <a:ea typeface="Calibri" panose="020F0502020204030204" pitchFamily="34" charset="0"/>
              </a:rPr>
              <a:t>G</a:t>
            </a:r>
            <a:r>
              <a:rPr lang="en-US" sz="4000" b="1" dirty="0">
                <a:latin typeface="Calibri (Body)"/>
                <a:ea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chemeClr val="accent4"/>
                </a:solidFill>
                <a:latin typeface="Calibri (Body)"/>
                <a:ea typeface="Calibri" panose="020F0502020204030204" pitchFamily="34" charset="0"/>
              </a:rPr>
              <a:t>A</a:t>
            </a:r>
          </a:p>
          <a:p>
            <a:pPr algn="just">
              <a:lnSpc>
                <a:spcPct val="150000"/>
              </a:lnSpc>
            </a:pPr>
            <a:endParaRPr lang="en-US" sz="2300" dirty="0">
              <a:latin typeface="Calibri (Body)"/>
              <a:ea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3A19C-5F95-A7BB-4A17-3F47F29E4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057" y="3096577"/>
            <a:ext cx="4093857" cy="12205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BDBEE8-8E25-F9B0-5536-E197BA3C9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1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18"/>
    </mc:Choice>
    <mc:Fallback xmlns="">
      <p:transition spd="slow" advTm="16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7D7AD3-1953-25E1-CC69-E3338E804A4D}"/>
              </a:ext>
            </a:extLst>
          </p:cNvPr>
          <p:cNvSpPr txBox="1">
            <a:spLocks/>
          </p:cNvSpPr>
          <p:nvPr/>
        </p:nvSpPr>
        <p:spPr>
          <a:xfrm>
            <a:off x="609602" y="349127"/>
            <a:ext cx="10371929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 (Body)"/>
                <a:cs typeface="Times New Roman" panose="02020603050405020304" pitchFamily="18" charset="0"/>
              </a:rPr>
              <a:t>Capacitor-Bank LVS </a:t>
            </a:r>
            <a:endParaRPr lang="en-US" sz="3400" b="1" dirty="0">
              <a:latin typeface="Calibri (Body)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2AC06C-3B2E-F08D-B0B4-E16B4C17455C}"/>
              </a:ext>
            </a:extLst>
          </p:cNvPr>
          <p:cNvCxnSpPr/>
          <p:nvPr/>
        </p:nvCxnSpPr>
        <p:spPr>
          <a:xfrm>
            <a:off x="404927" y="1213759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F247E72-E058-39E4-D7DF-AB52346C3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724" y="1550806"/>
            <a:ext cx="7730552" cy="49554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20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460596-39F1-E3CF-3FA7-4234872F8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6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EE58059-A57B-23E6-7300-9FCDB36A6362}"/>
              </a:ext>
            </a:extLst>
          </p:cNvPr>
          <p:cNvSpPr txBox="1">
            <a:spLocks/>
          </p:cNvSpPr>
          <p:nvPr/>
        </p:nvSpPr>
        <p:spPr>
          <a:xfrm>
            <a:off x="609602" y="349127"/>
            <a:ext cx="10371929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 (Body)"/>
                <a:cs typeface="Times New Roman" panose="02020603050405020304" pitchFamily="18" charset="0"/>
              </a:rPr>
              <a:t>Pre-Amplifier Schematic</a:t>
            </a:r>
            <a:endParaRPr lang="en-US" sz="3400" b="1" dirty="0">
              <a:latin typeface="Calibri (Body)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AF685E-684D-E82E-ECA5-29DFE8DAB357}"/>
              </a:ext>
            </a:extLst>
          </p:cNvPr>
          <p:cNvCxnSpPr/>
          <p:nvPr/>
        </p:nvCxnSpPr>
        <p:spPr>
          <a:xfrm>
            <a:off x="404927" y="1213759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7F2E8EF-C581-AFD7-44D3-0D38A766E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712" y="2398524"/>
            <a:ext cx="7317908" cy="41103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5A68F-1C26-A775-F02E-09AAF1FF37CE}"/>
              </a:ext>
            </a:extLst>
          </p:cNvPr>
          <p:cNvSpPr txBox="1"/>
          <p:nvPr/>
        </p:nvSpPr>
        <p:spPr>
          <a:xfrm>
            <a:off x="723275" y="1436810"/>
            <a:ext cx="10489368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We need a pre-amplifier to improve the performance of </a:t>
            </a:r>
            <a:r>
              <a:rPr lang="en-US" dirty="0" err="1"/>
              <a:t>StrongARM</a:t>
            </a:r>
            <a:r>
              <a:rPr lang="en-US" dirty="0"/>
              <a:t> Latch by providing shielding from kickback noise.</a:t>
            </a:r>
          </a:p>
        </p:txBody>
      </p:sp>
      <p:sp>
        <p:nvSpPr>
          <p:cNvPr id="7" name="Rectangle 6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21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460596-39F1-E3CF-3FA7-4234872F8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6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98851EC-52CD-41DE-DF86-66750F7239D0}"/>
              </a:ext>
            </a:extLst>
          </p:cNvPr>
          <p:cNvSpPr txBox="1">
            <a:spLocks/>
          </p:cNvSpPr>
          <p:nvPr/>
        </p:nvSpPr>
        <p:spPr>
          <a:xfrm>
            <a:off x="609602" y="349127"/>
            <a:ext cx="10371929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 (Body)"/>
                <a:cs typeface="Times New Roman" panose="02020603050405020304" pitchFamily="18" charset="0"/>
              </a:rPr>
              <a:t>Pre-Amplifier Layout</a:t>
            </a:r>
            <a:endParaRPr lang="en-US" sz="3400" b="1" dirty="0">
              <a:latin typeface="Calibri (Body)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0745D8-0A38-92E1-6B50-D53A04262102}"/>
              </a:ext>
            </a:extLst>
          </p:cNvPr>
          <p:cNvCxnSpPr/>
          <p:nvPr/>
        </p:nvCxnSpPr>
        <p:spPr>
          <a:xfrm>
            <a:off x="404927" y="1213759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A7B947C-E50A-6AED-7381-ADF7A9DE3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226" y="1444133"/>
            <a:ext cx="4988679" cy="5237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22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460596-39F1-E3CF-3FA7-4234872F8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626E8B-8532-245C-D85F-1DAE0D68D31D}"/>
              </a:ext>
            </a:extLst>
          </p:cNvPr>
          <p:cNvSpPr txBox="1">
            <a:spLocks/>
          </p:cNvSpPr>
          <p:nvPr/>
        </p:nvSpPr>
        <p:spPr>
          <a:xfrm>
            <a:off x="609602" y="349127"/>
            <a:ext cx="10371929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 (Body)"/>
                <a:cs typeface="Times New Roman" panose="02020603050405020304" pitchFamily="18" charset="0"/>
              </a:rPr>
              <a:t>Pre-Amplifier LVS</a:t>
            </a:r>
            <a:endParaRPr lang="en-US" sz="3400" b="1" dirty="0">
              <a:latin typeface="Calibri (Body)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162848-1F13-E2C7-5AC6-D68AA6CBA9C2}"/>
              </a:ext>
            </a:extLst>
          </p:cNvPr>
          <p:cNvCxnSpPr/>
          <p:nvPr/>
        </p:nvCxnSpPr>
        <p:spPr>
          <a:xfrm>
            <a:off x="404927" y="1213759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4C753EA-B0AF-9356-23E6-F4A18C818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557" y="1382551"/>
            <a:ext cx="8343900" cy="47720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23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460596-39F1-E3CF-3FA7-4234872F8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8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418783-BBBC-C856-366A-C7FC7DB6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2108323"/>
            <a:ext cx="6905625" cy="44005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888E79E-459B-5426-35C1-892F894536F1}"/>
              </a:ext>
            </a:extLst>
          </p:cNvPr>
          <p:cNvSpPr txBox="1">
            <a:spLocks/>
          </p:cNvSpPr>
          <p:nvPr/>
        </p:nvSpPr>
        <p:spPr>
          <a:xfrm>
            <a:off x="609602" y="349127"/>
            <a:ext cx="10371929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latin typeface="Calibri (Body)"/>
                <a:cs typeface="Times New Roman" panose="02020603050405020304" pitchFamily="18" charset="0"/>
              </a:rPr>
              <a:t>StrongARM</a:t>
            </a:r>
            <a:r>
              <a:rPr lang="en-US" sz="3600" b="1" dirty="0">
                <a:latin typeface="Calibri (Body)"/>
                <a:cs typeface="Times New Roman" panose="02020603050405020304" pitchFamily="18" charset="0"/>
              </a:rPr>
              <a:t> Latch Comparator Schematic</a:t>
            </a:r>
            <a:endParaRPr lang="en-US" sz="3400" b="1" dirty="0">
              <a:latin typeface="Calibri (Body)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5B3E85-EA26-976A-DBB2-2FAB99F1B5A2}"/>
              </a:ext>
            </a:extLst>
          </p:cNvPr>
          <p:cNvCxnSpPr/>
          <p:nvPr/>
        </p:nvCxnSpPr>
        <p:spPr>
          <a:xfrm>
            <a:off x="404927" y="1213759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24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460596-39F1-E3CF-3FA7-4234872F8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368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2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321682D-0BEF-AA94-3743-4CFA048F32B8}"/>
              </a:ext>
            </a:extLst>
          </p:cNvPr>
          <p:cNvSpPr txBox="1">
            <a:spLocks/>
          </p:cNvSpPr>
          <p:nvPr/>
        </p:nvSpPr>
        <p:spPr>
          <a:xfrm>
            <a:off x="609602" y="349127"/>
            <a:ext cx="10371929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latin typeface="Calibri (Body)"/>
                <a:cs typeface="Times New Roman" panose="02020603050405020304" pitchFamily="18" charset="0"/>
              </a:rPr>
              <a:t>StrongARM</a:t>
            </a:r>
            <a:r>
              <a:rPr lang="en-US" sz="3600" b="1" dirty="0">
                <a:latin typeface="Calibri (Body)"/>
                <a:cs typeface="Times New Roman" panose="02020603050405020304" pitchFamily="18" charset="0"/>
              </a:rPr>
              <a:t> Latch Comparator Layout</a:t>
            </a:r>
            <a:endParaRPr lang="en-US" sz="3400" b="1" dirty="0">
              <a:latin typeface="Calibri (Body)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25C777-7CD1-008F-0CB5-3963BF42C1DE}"/>
              </a:ext>
            </a:extLst>
          </p:cNvPr>
          <p:cNvCxnSpPr/>
          <p:nvPr/>
        </p:nvCxnSpPr>
        <p:spPr>
          <a:xfrm>
            <a:off x="404927" y="1213759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AF3C705-38F5-AF4E-A735-D6285DA76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828" y="1632073"/>
            <a:ext cx="6467475" cy="4876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25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460596-39F1-E3CF-3FA7-4234872F8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7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321682D-0BEF-AA94-3743-4CFA048F32B8}"/>
              </a:ext>
            </a:extLst>
          </p:cNvPr>
          <p:cNvSpPr txBox="1">
            <a:spLocks/>
          </p:cNvSpPr>
          <p:nvPr/>
        </p:nvSpPr>
        <p:spPr>
          <a:xfrm>
            <a:off x="609602" y="349127"/>
            <a:ext cx="10371929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latin typeface="Calibri (Body)"/>
                <a:cs typeface="Times New Roman" panose="02020603050405020304" pitchFamily="18" charset="0"/>
              </a:rPr>
              <a:t>StrongARM</a:t>
            </a:r>
            <a:r>
              <a:rPr lang="en-US" sz="3600" b="1" dirty="0">
                <a:latin typeface="Calibri (Body)"/>
                <a:cs typeface="Times New Roman" panose="02020603050405020304" pitchFamily="18" charset="0"/>
              </a:rPr>
              <a:t> Latch LVS</a:t>
            </a:r>
            <a:endParaRPr lang="en-US" sz="3400" b="1" dirty="0">
              <a:latin typeface="Calibri (Body)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25C777-7CD1-008F-0CB5-3963BF42C1DE}"/>
              </a:ext>
            </a:extLst>
          </p:cNvPr>
          <p:cNvCxnSpPr/>
          <p:nvPr/>
        </p:nvCxnSpPr>
        <p:spPr>
          <a:xfrm>
            <a:off x="404927" y="1213759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A01CF5E-52FF-203D-D287-0AAAE0418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73" y="1961577"/>
            <a:ext cx="8039100" cy="26765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26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460596-39F1-E3CF-3FA7-4234872F8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4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321682D-0BEF-AA94-3743-4CFA048F32B8}"/>
              </a:ext>
            </a:extLst>
          </p:cNvPr>
          <p:cNvSpPr txBox="1">
            <a:spLocks/>
          </p:cNvSpPr>
          <p:nvPr/>
        </p:nvSpPr>
        <p:spPr>
          <a:xfrm>
            <a:off x="609602" y="349127"/>
            <a:ext cx="10371929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latin typeface="Calibri (Body)"/>
                <a:cs typeface="Times New Roman" panose="02020603050405020304" pitchFamily="18" charset="0"/>
              </a:rPr>
              <a:t>DelayBuffer</a:t>
            </a:r>
            <a:r>
              <a:rPr lang="en-US" sz="3600" b="1" dirty="0">
                <a:latin typeface="Calibri (Body)"/>
                <a:cs typeface="Times New Roman" panose="02020603050405020304" pitchFamily="18" charset="0"/>
              </a:rPr>
              <a:t> Schematic</a:t>
            </a:r>
            <a:endParaRPr lang="en-US" sz="3400" b="1" dirty="0">
              <a:latin typeface="Calibri (Body)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25C777-7CD1-008F-0CB5-3963BF42C1DE}"/>
              </a:ext>
            </a:extLst>
          </p:cNvPr>
          <p:cNvCxnSpPr/>
          <p:nvPr/>
        </p:nvCxnSpPr>
        <p:spPr>
          <a:xfrm>
            <a:off x="404927" y="1213759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1DA8A19-E433-BC25-D526-E0A39E02AB29}"/>
              </a:ext>
            </a:extLst>
          </p:cNvPr>
          <p:cNvSpPr txBox="1"/>
          <p:nvPr/>
        </p:nvSpPr>
        <p:spPr>
          <a:xfrm>
            <a:off x="753256" y="1474312"/>
            <a:ext cx="1082914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Usually, the decision from the latch is delayed; hence, we apply a delay buffer block before the </a:t>
            </a:r>
            <a:r>
              <a:rPr lang="en-US" dirty="0" err="1"/>
              <a:t>SARLogic</a:t>
            </a:r>
            <a:r>
              <a:rPr lang="en-US" dirty="0"/>
              <a:t> to capture the correct time.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C9B4E6-FB58-292B-BCB2-2A0D74CE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510" y="2615233"/>
            <a:ext cx="6684972" cy="36035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27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460596-39F1-E3CF-3FA7-4234872F8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321682D-0BEF-AA94-3743-4CFA048F32B8}"/>
              </a:ext>
            </a:extLst>
          </p:cNvPr>
          <p:cNvSpPr txBox="1">
            <a:spLocks/>
          </p:cNvSpPr>
          <p:nvPr/>
        </p:nvSpPr>
        <p:spPr>
          <a:xfrm>
            <a:off x="609602" y="349127"/>
            <a:ext cx="10371929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latin typeface="Calibri (Body)"/>
                <a:cs typeface="Times New Roman" panose="02020603050405020304" pitchFamily="18" charset="0"/>
              </a:rPr>
              <a:t>DelayBuffer</a:t>
            </a:r>
            <a:r>
              <a:rPr lang="en-US" sz="3600" b="1" dirty="0">
                <a:latin typeface="Calibri (Body)"/>
                <a:cs typeface="Times New Roman" panose="02020603050405020304" pitchFamily="18" charset="0"/>
              </a:rPr>
              <a:t> Layout and LVS</a:t>
            </a:r>
            <a:endParaRPr lang="en-US" sz="3400" b="1" dirty="0">
              <a:latin typeface="Calibri (Body)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25C777-7CD1-008F-0CB5-3963BF42C1DE}"/>
              </a:ext>
            </a:extLst>
          </p:cNvPr>
          <p:cNvCxnSpPr/>
          <p:nvPr/>
        </p:nvCxnSpPr>
        <p:spPr>
          <a:xfrm>
            <a:off x="404927" y="1213759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AA3B80F-14D1-D934-C3D0-AE3B990BA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299" y="1671404"/>
            <a:ext cx="8086725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23DB45-AB36-6E43-27C7-E6EDA1206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16" y="4336350"/>
            <a:ext cx="8039100" cy="20764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28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460596-39F1-E3CF-3FA7-4234872F8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4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4416CF-DAB6-DBC5-C301-DC951546ACF6}"/>
              </a:ext>
            </a:extLst>
          </p:cNvPr>
          <p:cNvSpPr txBox="1">
            <a:spLocks/>
          </p:cNvSpPr>
          <p:nvPr/>
        </p:nvSpPr>
        <p:spPr>
          <a:xfrm>
            <a:off x="609602" y="349127"/>
            <a:ext cx="10371929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 (Body)"/>
                <a:cs typeface="Times New Roman" panose="02020603050405020304" pitchFamily="18" charset="0"/>
              </a:rPr>
              <a:t>SAR_ADC Simulation</a:t>
            </a:r>
            <a:endParaRPr lang="en-US" sz="3400" b="1" dirty="0">
              <a:latin typeface="Calibri (Body)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FBEB06-E2CB-91FC-ABFF-E396F9D13C68}"/>
              </a:ext>
            </a:extLst>
          </p:cNvPr>
          <p:cNvCxnSpPr/>
          <p:nvPr/>
        </p:nvCxnSpPr>
        <p:spPr>
          <a:xfrm>
            <a:off x="404927" y="1213759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4B961BD-FC19-4E63-B2AD-47C6726EA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44" y="3318076"/>
            <a:ext cx="7002228" cy="32957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35E39E-E90E-68B4-09E9-EC299FAA5598}"/>
              </a:ext>
            </a:extLst>
          </p:cNvPr>
          <p:cNvSpPr txBox="1"/>
          <p:nvPr/>
        </p:nvSpPr>
        <p:spPr>
          <a:xfrm>
            <a:off x="681428" y="1440525"/>
            <a:ext cx="10829143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When the </a:t>
            </a:r>
            <a:r>
              <a:rPr lang="en-US" b="1" dirty="0"/>
              <a:t>comparator output is 1</a:t>
            </a:r>
            <a:r>
              <a:rPr lang="en-US" dirty="0"/>
              <a:t>, it means the value in the comparator negative terminal is </a:t>
            </a:r>
            <a:r>
              <a:rPr lang="en-US" b="1" dirty="0"/>
              <a:t>less</a:t>
            </a:r>
            <a:r>
              <a:rPr lang="en-US" dirty="0"/>
              <a:t> than the half of the reference voltage (</a:t>
            </a:r>
            <a:r>
              <a:rPr lang="en-US" dirty="0" err="1"/>
              <a:t>Vref</a:t>
            </a:r>
            <a:r>
              <a:rPr lang="en-US" dirty="0"/>
              <a:t>/2).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When the </a:t>
            </a:r>
            <a:r>
              <a:rPr lang="en-US" b="1" dirty="0"/>
              <a:t>comparator output is 0</a:t>
            </a:r>
            <a:r>
              <a:rPr lang="en-US" dirty="0"/>
              <a:t>, it means the value in the comparator negative terminal is </a:t>
            </a:r>
            <a:r>
              <a:rPr lang="en-US" b="1" dirty="0"/>
              <a:t>more</a:t>
            </a:r>
            <a:r>
              <a:rPr lang="en-US" dirty="0"/>
              <a:t> than the half of the reference voltage (</a:t>
            </a:r>
            <a:r>
              <a:rPr lang="en-US" dirty="0" err="1"/>
              <a:t>Vref</a:t>
            </a:r>
            <a:r>
              <a:rPr lang="en-US" dirty="0"/>
              <a:t>/2). 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29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460596-39F1-E3CF-3FA7-4234872F8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04927" y="1213759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249A6-B139-4414-B26C-835AEDAA5693}"/>
              </a:ext>
            </a:extLst>
          </p:cNvPr>
          <p:cNvSpPr txBox="1"/>
          <p:nvPr/>
        </p:nvSpPr>
        <p:spPr>
          <a:xfrm>
            <a:off x="374902" y="1506549"/>
            <a:ext cx="4421950" cy="3322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DNA moves through a nanopore protein and thus induces a small current signature indicative of the DNA’s structure.</a:t>
            </a:r>
          </a:p>
          <a:p>
            <a:pPr algn="just">
              <a:lnSpc>
                <a:spcPct val="150000"/>
              </a:lnSpc>
            </a:pPr>
            <a:endParaRPr lang="en-US" sz="2400" b="1" dirty="0">
              <a:latin typeface="Calibri (Body)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1" dirty="0">
                <a:latin typeface="Calibri (Body)"/>
                <a:ea typeface="Calibri" panose="020F0502020204030204" pitchFamily="34" charset="0"/>
              </a:rPr>
              <a:t>Nanopore Sensor: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  <a:ea typeface="Calibri" panose="020F0502020204030204" pitchFamily="34" charset="0"/>
              </a:rPr>
              <a:t>Biological Nanopore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  <a:ea typeface="Calibri" panose="020F0502020204030204" pitchFamily="34" charset="0"/>
              </a:rPr>
              <a:t>Solid-State Nanopore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D45FB89-0AE1-630A-C9F8-19A9C13FF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7069" y="1565390"/>
            <a:ext cx="930720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A4B9FD7-B604-EAB7-62CF-056D2C7F88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56376"/>
              </p:ext>
            </p:extLst>
          </p:nvPr>
        </p:nvGraphicFramePr>
        <p:xfrm>
          <a:off x="4690930" y="1517232"/>
          <a:ext cx="6926895" cy="4712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Visio" r:id="rId4" imgW="6381893" imgH="4362588" progId="Visio.Drawing.15">
                  <p:embed/>
                </p:oleObj>
              </mc:Choice>
              <mc:Fallback>
                <p:oleObj name="Visio" r:id="rId4" imgW="6381893" imgH="436258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0930" y="1517232"/>
                        <a:ext cx="6926895" cy="47128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EFB3ADA7-148B-7D0C-B96A-DDCDA07F713E}"/>
              </a:ext>
            </a:extLst>
          </p:cNvPr>
          <p:cNvSpPr txBox="1">
            <a:spLocks/>
          </p:cNvSpPr>
          <p:nvPr/>
        </p:nvSpPr>
        <p:spPr>
          <a:xfrm>
            <a:off x="492015" y="315143"/>
            <a:ext cx="10371929" cy="8438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400" b="1">
                <a:latin typeface="Calibri (Body)"/>
                <a:cs typeface="Times New Roman" panose="02020603050405020304" pitchFamily="18" charset="0"/>
              </a:rPr>
              <a:t>Introduction </a:t>
            </a:r>
            <a:endParaRPr lang="en-US" sz="3400" b="1" dirty="0"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460596-39F1-E3CF-3FA7-4234872F8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5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18"/>
    </mc:Choice>
    <mc:Fallback xmlns="">
      <p:transition spd="slow" advTm="16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B62EFC-18FF-D044-E61F-7BD7982D5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393" y="2457928"/>
            <a:ext cx="8711794" cy="37914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ECA85F2-D144-8708-A87F-56836E370D96}"/>
              </a:ext>
            </a:extLst>
          </p:cNvPr>
          <p:cNvSpPr txBox="1">
            <a:spLocks/>
          </p:cNvSpPr>
          <p:nvPr/>
        </p:nvSpPr>
        <p:spPr>
          <a:xfrm>
            <a:off x="609602" y="349127"/>
            <a:ext cx="10371929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 (Body)"/>
                <a:cs typeface="Times New Roman" panose="02020603050405020304" pitchFamily="18" charset="0"/>
              </a:rPr>
              <a:t>SAR_ADC Simulation</a:t>
            </a:r>
            <a:endParaRPr lang="en-US" sz="3400" b="1" dirty="0">
              <a:latin typeface="Calibri (Body)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F56781-40C9-575B-5408-F496C14EF051}"/>
              </a:ext>
            </a:extLst>
          </p:cNvPr>
          <p:cNvCxnSpPr/>
          <p:nvPr/>
        </p:nvCxnSpPr>
        <p:spPr>
          <a:xfrm>
            <a:off x="404927" y="1213759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74D744-763F-6226-E086-CA378B63BBF8}"/>
                  </a:ext>
                </a:extLst>
              </p:cNvPr>
              <p:cNvSpPr txBox="1"/>
              <p:nvPr/>
            </p:nvSpPr>
            <p:spPr>
              <a:xfrm>
                <a:off x="4275945" y="1378426"/>
                <a:ext cx="6093500" cy="1053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Value in the comparator negative terminal</a:t>
                </a:r>
                <a:endParaRPr lang="en-US" b="1" dirty="0">
                  <a:solidFill>
                    <a:schemeClr val="accent6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b>
                              <m:r>
                                <a:rPr lang="en-US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num>
                        <m:den>
                          <m:r>
                            <a:rPr lang="en-US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Comparator output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74D744-763F-6226-E086-CA378B63B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945" y="1378426"/>
                <a:ext cx="6093500" cy="1053109"/>
              </a:xfrm>
              <a:prstGeom prst="rect">
                <a:avLst/>
              </a:prstGeom>
              <a:blipFill>
                <a:blip r:embed="rId3"/>
                <a:stretch>
                  <a:fillRect l="-800" t="-2890" b="-8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30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460596-39F1-E3CF-3FA7-4234872F8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ECA85F2-D144-8708-A87F-56836E370D96}"/>
              </a:ext>
            </a:extLst>
          </p:cNvPr>
          <p:cNvSpPr txBox="1">
            <a:spLocks/>
          </p:cNvSpPr>
          <p:nvPr/>
        </p:nvSpPr>
        <p:spPr>
          <a:xfrm>
            <a:off x="609602" y="349127"/>
            <a:ext cx="10371929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latin typeface="Calibri (Body)"/>
                <a:cs typeface="Times New Roman" panose="02020603050405020304" pitchFamily="18" charset="0"/>
              </a:rPr>
              <a:t>SARLogic</a:t>
            </a:r>
            <a:endParaRPr lang="en-US" sz="3400" b="1" dirty="0">
              <a:latin typeface="Calibri (Body)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F56781-40C9-575B-5408-F496C14EF051}"/>
              </a:ext>
            </a:extLst>
          </p:cNvPr>
          <p:cNvCxnSpPr/>
          <p:nvPr/>
        </p:nvCxnSpPr>
        <p:spPr>
          <a:xfrm>
            <a:off x="404927" y="1213759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5AD955-195C-C5A2-71A2-1761C31C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174" y="1999644"/>
            <a:ext cx="5114925" cy="4629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E88E68-FB2F-362F-C2FD-75B7D312A31C}"/>
              </a:ext>
            </a:extLst>
          </p:cNvPr>
          <p:cNvSpPr txBox="1"/>
          <p:nvPr/>
        </p:nvSpPr>
        <p:spPr>
          <a:xfrm>
            <a:off x="783237" y="1470205"/>
            <a:ext cx="6093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RTL Simulation and then, extracting </a:t>
            </a:r>
            <a:r>
              <a:rPr lang="en-US" sz="2000" b="1"/>
              <a:t>the GDS </a:t>
            </a:r>
            <a:r>
              <a:rPr lang="en-US" sz="2000" b="1" dirty="0"/>
              <a:t>file.</a:t>
            </a:r>
          </a:p>
        </p:txBody>
      </p:sp>
      <p:sp>
        <p:nvSpPr>
          <p:cNvPr id="6" name="Rectangle 5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31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460596-39F1-E3CF-3FA7-4234872F8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2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FC4E0FF-E810-EF11-D50D-A3F4FCC64DED}"/>
              </a:ext>
            </a:extLst>
          </p:cNvPr>
          <p:cNvSpPr txBox="1">
            <a:spLocks/>
          </p:cNvSpPr>
          <p:nvPr/>
        </p:nvSpPr>
        <p:spPr>
          <a:xfrm>
            <a:off x="404927" y="1062066"/>
            <a:ext cx="11395185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Calibri (Body)"/>
                <a:cs typeface="Times New Roman" panose="02020603050405020304" pitchFamily="18" charset="0"/>
              </a:rPr>
              <a:t>Digital Interface (DI)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2097D1-0D1F-F4E3-CB17-A3F1FA05D5B0}"/>
              </a:ext>
            </a:extLst>
          </p:cNvPr>
          <p:cNvCxnSpPr/>
          <p:nvPr/>
        </p:nvCxnSpPr>
        <p:spPr>
          <a:xfrm>
            <a:off x="404927" y="1202873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BFC4E0FF-E810-EF11-D50D-A3F4FCC64DED}"/>
              </a:ext>
            </a:extLst>
          </p:cNvPr>
          <p:cNvSpPr txBox="1">
            <a:spLocks/>
          </p:cNvSpPr>
          <p:nvPr/>
        </p:nvSpPr>
        <p:spPr>
          <a:xfrm>
            <a:off x="404926" y="326404"/>
            <a:ext cx="11395185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latin typeface="Calibri (Body)"/>
                <a:cs typeface="Times New Roman" panose="02020603050405020304" pitchFamily="18" charset="0"/>
              </a:rPr>
              <a:t>Digital part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C4E0FF-E810-EF11-D50D-A3F4FCC64DED}"/>
              </a:ext>
            </a:extLst>
          </p:cNvPr>
          <p:cNvSpPr txBox="1">
            <a:spLocks/>
          </p:cNvSpPr>
          <p:nvPr/>
        </p:nvSpPr>
        <p:spPr>
          <a:xfrm>
            <a:off x="404925" y="2123768"/>
            <a:ext cx="11395185" cy="89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accent2">
                  <a:lumMod val="50000"/>
                </a:schemeClr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0942" y="2000869"/>
            <a:ext cx="10899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 (Body)"/>
                <a:cs typeface="Times New Roman" panose="02020603050405020304" pitchFamily="18" charset="0"/>
              </a:rPr>
              <a:t>Digital Interface (DI) </a:t>
            </a:r>
            <a:r>
              <a:rPr lang="en-US" dirty="0">
                <a:latin typeface="Calibri (Body)"/>
                <a:cs typeface="Times New Roman" panose="02020603050405020304" pitchFamily="18" charset="0"/>
              </a:rPr>
              <a:t>is the interface between the DROIC array and the </a:t>
            </a:r>
            <a:r>
              <a:rPr lang="en-US" dirty="0" err="1">
                <a:latin typeface="Calibri (Body)"/>
                <a:cs typeface="Times New Roman" panose="02020603050405020304" pitchFamily="18" charset="0"/>
              </a:rPr>
              <a:t>vexRISCV</a:t>
            </a:r>
            <a:r>
              <a:rPr lang="en-US" dirty="0">
                <a:latin typeface="Calibri (Body)"/>
                <a:cs typeface="Times New Roman" panose="02020603050405020304" pitchFamily="18" charset="0"/>
              </a:rPr>
              <a:t> processor. </a:t>
            </a:r>
          </a:p>
          <a:p>
            <a:endParaRPr lang="en-US" dirty="0">
              <a:latin typeface="Calibri (Body)"/>
              <a:cs typeface="Times New Roman" panose="02020603050405020304" pitchFamily="18" charset="0"/>
            </a:endParaRPr>
          </a:p>
          <a:p>
            <a:r>
              <a:rPr lang="en-US" dirty="0">
                <a:latin typeface="Calibri (Body)"/>
                <a:cs typeface="Times New Roman" panose="02020603050405020304" pitchFamily="18" charset="0"/>
              </a:rPr>
              <a:t>It has all the necessary logic to control DROIC circuity and communicate with the management area.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0942" y="3064699"/>
            <a:ext cx="10146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In addition to a controller it has a FIFO to be used for capturing/queuing DROIC samples then to be sent to the </a:t>
            </a:r>
            <a:r>
              <a:rPr lang="en-US" dirty="0" err="1">
                <a:cs typeface="Times New Roman" panose="02020603050405020304" pitchFamily="18" charset="0"/>
              </a:rPr>
              <a:t>vexRISCV</a:t>
            </a:r>
            <a:r>
              <a:rPr lang="en-US" dirty="0">
                <a:cs typeface="Times New Roman" panose="02020603050405020304" pitchFamily="18" charset="0"/>
              </a:rPr>
              <a:t> for further processing.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C392BB-164A-CD48-EE03-D98BCFC02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96" y="3872420"/>
            <a:ext cx="5895056" cy="2584373"/>
          </a:xfrm>
          <a:prstGeom prst="rect">
            <a:avLst/>
          </a:prstGeom>
        </p:spPr>
      </p:pic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32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0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872" y="743745"/>
            <a:ext cx="10515600" cy="79828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alibri (Body)"/>
                <a:cs typeface="Times New Roman" panose="02020603050405020304" pitchFamily="18" charset="0"/>
              </a:rPr>
              <a:t>Digital Interface (DI)- DI Controller</a:t>
            </a:r>
            <a:br>
              <a:rPr lang="en-US" b="1" dirty="0">
                <a:latin typeface="Calibri (Body)"/>
                <a:cs typeface="Times New Roman" panose="02020603050405020304" pitchFamily="18" charset="0"/>
              </a:rPr>
            </a:br>
            <a:r>
              <a:rPr lang="en-US" sz="2700" dirty="0">
                <a:solidFill>
                  <a:schemeClr val="accent2">
                    <a:lumMod val="50000"/>
                  </a:schemeClr>
                </a:solidFill>
                <a:latin typeface="Calibri (Body)"/>
                <a:cs typeface="Times New Roman" panose="02020603050405020304" pitchFamily="18" charset="0"/>
              </a:rPr>
              <a:t>for the simulations DI gets </a:t>
            </a:r>
            <a:r>
              <a:rPr lang="en-US" sz="2700" dirty="0" err="1">
                <a:solidFill>
                  <a:schemeClr val="accent2">
                    <a:lumMod val="50000"/>
                  </a:schemeClr>
                </a:solidFill>
                <a:latin typeface="Calibri (Body)"/>
                <a:cs typeface="Times New Roman" panose="02020603050405020304" pitchFamily="18" charset="0"/>
              </a:rPr>
              <a:t>gets</a:t>
            </a:r>
            <a:r>
              <a:rPr lang="en-US" sz="2700" dirty="0">
                <a:solidFill>
                  <a:schemeClr val="accent2">
                    <a:lumMod val="50000"/>
                  </a:schemeClr>
                </a:solidFill>
                <a:latin typeface="Calibri (Body)"/>
                <a:cs typeface="Times New Roman" panose="02020603050405020304" pitchFamily="18" charset="0"/>
              </a:rPr>
              <a:t> its program over a wishbone port</a:t>
            </a:r>
            <a:r>
              <a:rPr lang="en-US" b="1" dirty="0">
                <a:latin typeface="Calibri (Body)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Calibri (Body)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6" y="1690688"/>
            <a:ext cx="10602597" cy="513243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D5AEFE-AA45-5A8B-A5D4-E9CF65EEB1C6}"/>
              </a:ext>
            </a:extLst>
          </p:cNvPr>
          <p:cNvCxnSpPr/>
          <p:nvPr/>
        </p:nvCxnSpPr>
        <p:spPr>
          <a:xfrm>
            <a:off x="404926" y="1393371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7972" y="130629"/>
            <a:ext cx="11963400" cy="66924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C392BB-164A-CD48-EE03-D98BCFC02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3313" y="420081"/>
            <a:ext cx="2111105" cy="759591"/>
          </a:xfrm>
          <a:prstGeom prst="rect">
            <a:avLst/>
          </a:prstGeom>
        </p:spPr>
      </p:pic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33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264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alibri (Body)"/>
                <a:cs typeface="Times New Roman" panose="02020603050405020304" pitchFamily="18" charset="0"/>
              </a:rPr>
              <a:t>Digital Interface (DI)- FIFO</a:t>
            </a:r>
            <a:br>
              <a:rPr lang="en-US" b="1" dirty="0">
                <a:latin typeface="Calibri (Body)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alibri (Body)"/>
                <a:cs typeface="Times New Roman" panose="02020603050405020304" pitchFamily="18" charset="0"/>
              </a:rPr>
              <a:t>for the simulations inputs &amp; outputs are drawn from the Logic Analyzer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134599" cy="4707910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D5AEFE-AA45-5A8B-A5D4-E9CF65EEB1C6}"/>
              </a:ext>
            </a:extLst>
          </p:cNvPr>
          <p:cNvCxnSpPr/>
          <p:nvPr/>
        </p:nvCxnSpPr>
        <p:spPr>
          <a:xfrm>
            <a:off x="360682" y="1493978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C392BB-164A-CD48-EE03-D98BCFC02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34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072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 (Body)"/>
                <a:cs typeface="Times New Roman" panose="02020603050405020304" pitchFamily="18" charset="0"/>
              </a:rPr>
              <a:t>Digital Interface (DI)- TOP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47" y="1690687"/>
            <a:ext cx="10015998" cy="4901841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D5AEFE-AA45-5A8B-A5D4-E9CF65EEB1C6}"/>
              </a:ext>
            </a:extLst>
          </p:cNvPr>
          <p:cNvCxnSpPr/>
          <p:nvPr/>
        </p:nvCxnSpPr>
        <p:spPr>
          <a:xfrm>
            <a:off x="404927" y="1346494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C392BB-164A-CD48-EE03-D98BCFC02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35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667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 (Body)"/>
                <a:cs typeface="Times New Roman" panose="02020603050405020304" pitchFamily="18" charset="0"/>
              </a:rPr>
              <a:t>DROIC (4*4) Modeling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090355" cy="4781652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D5AEFE-AA45-5A8B-A5D4-E9CF65EEB1C6}"/>
              </a:ext>
            </a:extLst>
          </p:cNvPr>
          <p:cNvCxnSpPr/>
          <p:nvPr/>
        </p:nvCxnSpPr>
        <p:spPr>
          <a:xfrm>
            <a:off x="390178" y="1361243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C392BB-164A-CD48-EE03-D98BCFC02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36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25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4462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 b="1" dirty="0">
                <a:latin typeface="Calibri (Body)"/>
                <a:cs typeface="Times New Roman" panose="02020603050405020304" pitchFamily="18" charset="0"/>
              </a:rPr>
              <a:t>System on Chip (</a:t>
            </a:r>
            <a:r>
              <a:rPr lang="en-US" b="1" dirty="0" err="1">
                <a:latin typeface="Calibri (Body)"/>
                <a:cs typeface="Times New Roman" panose="02020603050405020304" pitchFamily="18" charset="0"/>
              </a:rPr>
              <a:t>SeqSoC</a:t>
            </a:r>
            <a:r>
              <a:rPr lang="en-US" b="1" dirty="0">
                <a:latin typeface="Calibri (Body)"/>
                <a:cs typeface="Times New Roman" panose="02020603050405020304" pitchFamily="18" charset="0"/>
              </a:rPr>
              <a:t>)- DI &amp; DROIC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9303"/>
            <a:ext cx="9942871" cy="4881716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D5AEFE-AA45-5A8B-A5D4-E9CF65EEB1C6}"/>
              </a:ext>
            </a:extLst>
          </p:cNvPr>
          <p:cNvCxnSpPr/>
          <p:nvPr/>
        </p:nvCxnSpPr>
        <p:spPr>
          <a:xfrm>
            <a:off x="404927" y="1331747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37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949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2C4D65-D26D-1F80-C30C-CC07E44CC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15" y="1583224"/>
            <a:ext cx="8737322" cy="481757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0770B4-156D-FAE9-F198-09D1F479788D}"/>
              </a:ext>
            </a:extLst>
          </p:cNvPr>
          <p:cNvSpPr txBox="1">
            <a:spLocks/>
          </p:cNvSpPr>
          <p:nvPr/>
        </p:nvSpPr>
        <p:spPr>
          <a:xfrm>
            <a:off x="492015" y="206659"/>
            <a:ext cx="11090383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latin typeface="Calibri (Body)"/>
                <a:cs typeface="Times New Roman" panose="02020603050405020304" pitchFamily="18" charset="0"/>
              </a:rPr>
              <a:t>Pin List and Area Estimate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735B29-E0AE-965C-4220-777F875BC6D4}"/>
              </a:ext>
            </a:extLst>
          </p:cNvPr>
          <p:cNvCxnSpPr/>
          <p:nvPr/>
        </p:nvCxnSpPr>
        <p:spPr>
          <a:xfrm>
            <a:off x="404927" y="1202873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D818D6A-F402-C9C1-57B0-C6E34E3FEE05}"/>
              </a:ext>
            </a:extLst>
          </p:cNvPr>
          <p:cNvSpPr txBox="1"/>
          <p:nvPr/>
        </p:nvSpPr>
        <p:spPr>
          <a:xfrm>
            <a:off x="9431163" y="1743574"/>
            <a:ext cx="2268822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Estimated Area: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2.92*3.5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Total Pins: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53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38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C392BB-164A-CD48-EE03-D98BCFC02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1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1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90770B4-156D-FAE9-F198-09D1F479788D}"/>
              </a:ext>
            </a:extLst>
          </p:cNvPr>
          <p:cNvSpPr txBox="1">
            <a:spLocks/>
          </p:cNvSpPr>
          <p:nvPr/>
        </p:nvSpPr>
        <p:spPr>
          <a:xfrm>
            <a:off x="492015" y="206659"/>
            <a:ext cx="11090383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latin typeface="Calibri (Body)"/>
                <a:cs typeface="Times New Roman" panose="02020603050405020304" pitchFamily="18" charset="0"/>
              </a:rPr>
              <a:t>Pin List and Area Estimate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735B29-E0AE-965C-4220-777F875BC6D4}"/>
              </a:ext>
            </a:extLst>
          </p:cNvPr>
          <p:cNvCxnSpPr/>
          <p:nvPr/>
        </p:nvCxnSpPr>
        <p:spPr>
          <a:xfrm>
            <a:off x="404927" y="1202873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DD290B6-15D0-6EBE-3BCC-BC9CF385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40" y="1483212"/>
            <a:ext cx="8735004" cy="4977548"/>
          </a:xfrm>
          <a:prstGeom prst="rect">
            <a:avLst/>
          </a:prstGeom>
        </p:spPr>
      </p:pic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39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C392BB-164A-CD48-EE03-D98BCFC02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1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CC26-D1A7-4A91-86D7-4D754BCD0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015" y="206659"/>
            <a:ext cx="11090383" cy="8438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400" b="1" dirty="0">
                <a:latin typeface="Calibri (Body)"/>
                <a:cs typeface="Times New Roman" panose="02020603050405020304" pitchFamily="18" charset="0"/>
              </a:rPr>
              <a:t>Project Motivation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04927" y="1202873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249A6-B139-4414-B26C-835AEDAA5693}"/>
              </a:ext>
            </a:extLst>
          </p:cNvPr>
          <p:cNvSpPr txBox="1"/>
          <p:nvPr/>
        </p:nvSpPr>
        <p:spPr>
          <a:xfrm>
            <a:off x="404927" y="1614864"/>
            <a:ext cx="5950904" cy="3276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latin typeface="Calibri (Body)"/>
                <a:ea typeface="Calibri" panose="020F0502020204030204" pitchFamily="34" charset="0"/>
              </a:rPr>
              <a:t>There are at least two key components in our design: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 (Body)"/>
                <a:ea typeface="Calibri" panose="020F0502020204030204" pitchFamily="34" charset="0"/>
              </a:rPr>
              <a:t>A Mixed-Signal Array Digital Readout Integrated Circuit (DROIC)</a:t>
            </a:r>
            <a:endParaRPr lang="en-US" sz="2000" dirty="0">
              <a:solidFill>
                <a:srgbClr val="FF0000"/>
              </a:solidFill>
              <a:latin typeface="Calibri (Body)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 (Body)"/>
                <a:ea typeface="Calibri" panose="020F0502020204030204" pitchFamily="34" charset="0"/>
              </a:rPr>
              <a:t>A RISC-V Bioinformatics Processing Unit (BPU)</a:t>
            </a:r>
          </a:p>
          <a:p>
            <a:pPr algn="just">
              <a:lnSpc>
                <a:spcPct val="150000"/>
              </a:lnSpc>
            </a:pPr>
            <a:endParaRPr lang="en-US" sz="2000" b="1" dirty="0">
              <a:latin typeface="Calibri (Body)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Calibri (Body)"/>
                <a:ea typeface="Calibri" panose="020F0502020204030204" pitchFamily="34" charset="0"/>
              </a:rPr>
              <a:t>Goal: </a:t>
            </a:r>
            <a:r>
              <a:rPr lang="en-US" sz="2000" dirty="0">
                <a:latin typeface="Calibri (Body)"/>
                <a:ea typeface="Calibri" panose="020F0502020204030204" pitchFamily="34" charset="0"/>
              </a:rPr>
              <a:t>Integrating the scalable  DROIC and the BPU onto a single  die to perform the DNA sequencing.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09825-B35E-6DD3-DAC6-C4FFA4473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855" y="5016169"/>
            <a:ext cx="7687946" cy="16351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948F76-CC02-4ACC-1229-AC4C56AB6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028" y="1435114"/>
            <a:ext cx="4817045" cy="2109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6CBAAE-267B-5DA4-92BD-CC63FB94B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0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18"/>
    </mc:Choice>
    <mc:Fallback xmlns="">
      <p:transition spd="slow" advTm="16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90770B4-156D-FAE9-F198-09D1F479788D}"/>
              </a:ext>
            </a:extLst>
          </p:cNvPr>
          <p:cNvSpPr txBox="1">
            <a:spLocks/>
          </p:cNvSpPr>
          <p:nvPr/>
        </p:nvSpPr>
        <p:spPr>
          <a:xfrm>
            <a:off x="492015" y="206659"/>
            <a:ext cx="11090383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latin typeface="Calibri (Body)"/>
                <a:cs typeface="Times New Roman" panose="02020603050405020304" pitchFamily="18" charset="0"/>
              </a:rPr>
              <a:t>Pin List and Area Estimate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735B29-E0AE-965C-4220-777F875BC6D4}"/>
              </a:ext>
            </a:extLst>
          </p:cNvPr>
          <p:cNvCxnSpPr/>
          <p:nvPr/>
        </p:nvCxnSpPr>
        <p:spPr>
          <a:xfrm>
            <a:off x="404927" y="1202873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EA324A8-072F-386A-BA8D-17947559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14" y="1693810"/>
            <a:ext cx="9180534" cy="2608365"/>
          </a:xfrm>
          <a:prstGeom prst="rect">
            <a:avLst/>
          </a:prstGeom>
        </p:spPr>
      </p:pic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40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C392BB-164A-CD48-EE03-D98BCFC02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3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90770B4-156D-FAE9-F198-09D1F479788D}"/>
              </a:ext>
            </a:extLst>
          </p:cNvPr>
          <p:cNvSpPr txBox="1">
            <a:spLocks/>
          </p:cNvSpPr>
          <p:nvPr/>
        </p:nvSpPr>
        <p:spPr>
          <a:xfrm>
            <a:off x="492015" y="251629"/>
            <a:ext cx="11090383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latin typeface="Calibri (Body)"/>
                <a:cs typeface="Times New Roman" panose="02020603050405020304" pitchFamily="18" charset="0"/>
              </a:rPr>
              <a:t>Progress Summary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735B29-E0AE-965C-4220-777F875BC6D4}"/>
              </a:ext>
            </a:extLst>
          </p:cNvPr>
          <p:cNvCxnSpPr/>
          <p:nvPr/>
        </p:nvCxnSpPr>
        <p:spPr>
          <a:xfrm>
            <a:off x="404927" y="1202873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74B4BD2-72F1-4C07-93B3-01A4FF6FF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991514"/>
              </p:ext>
            </p:extLst>
          </p:nvPr>
        </p:nvGraphicFramePr>
        <p:xfrm>
          <a:off x="2384352" y="1625955"/>
          <a:ext cx="7305708" cy="45223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5236">
                  <a:extLst>
                    <a:ext uri="{9D8B030D-6E8A-4147-A177-3AD203B41FA5}">
                      <a16:colId xmlns:a16="http://schemas.microsoft.com/office/drawing/2014/main" val="3296926299"/>
                    </a:ext>
                  </a:extLst>
                </a:gridCol>
                <a:gridCol w="2435236">
                  <a:extLst>
                    <a:ext uri="{9D8B030D-6E8A-4147-A177-3AD203B41FA5}">
                      <a16:colId xmlns:a16="http://schemas.microsoft.com/office/drawing/2014/main" val="439705476"/>
                    </a:ext>
                  </a:extLst>
                </a:gridCol>
                <a:gridCol w="2435236">
                  <a:extLst>
                    <a:ext uri="{9D8B030D-6E8A-4147-A177-3AD203B41FA5}">
                      <a16:colId xmlns:a16="http://schemas.microsoft.com/office/drawing/2014/main" val="926983639"/>
                    </a:ext>
                  </a:extLst>
                </a:gridCol>
              </a:tblGrid>
              <a:tr h="7241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 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Design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 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2669594"/>
                  </a:ext>
                </a:extLst>
              </a:tr>
              <a:tr h="440388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AFE Layout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Mostly has been done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Complete the Layout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406450"/>
                  </a:ext>
                </a:extLst>
              </a:tr>
              <a:tr h="4807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AFE LVS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Mostly will be done by the next 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Complete LVS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7132030"/>
                  </a:ext>
                </a:extLst>
              </a:tr>
              <a:tr h="524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SAR_ADC Simulation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0721272"/>
                  </a:ext>
                </a:extLst>
              </a:tr>
              <a:tr h="4805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SAR_ADC Layout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Mostly has been done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Complete the Layout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716911"/>
                  </a:ext>
                </a:extLst>
              </a:tr>
              <a:tr h="633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SAR_ADC LVS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Mostly will be done by the next 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Complete LVS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5362095"/>
                  </a:ext>
                </a:extLst>
              </a:tr>
              <a:tr h="432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Digital 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Ongoing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8673344"/>
                  </a:ext>
                </a:extLst>
              </a:tr>
              <a:tr h="47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One Pixel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Ongoing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Populating all the layout of one pixel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729556"/>
                  </a:ext>
                </a:extLst>
              </a:tr>
            </a:tbl>
          </a:graphicData>
        </a:graphic>
      </p:graphicFrame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41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C392BB-164A-CD48-EE03-D98BCFC02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7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90770B4-156D-FAE9-F198-09D1F479788D}"/>
              </a:ext>
            </a:extLst>
          </p:cNvPr>
          <p:cNvSpPr txBox="1">
            <a:spLocks/>
          </p:cNvSpPr>
          <p:nvPr/>
        </p:nvSpPr>
        <p:spPr>
          <a:xfrm>
            <a:off x="492015" y="251629"/>
            <a:ext cx="11090383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latin typeface="Calibri (Body)"/>
                <a:cs typeface="Times New Roman" panose="02020603050405020304" pitchFamily="18" charset="0"/>
              </a:rPr>
              <a:t>Project Milestone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735B29-E0AE-965C-4220-777F875BC6D4}"/>
              </a:ext>
            </a:extLst>
          </p:cNvPr>
          <p:cNvCxnSpPr/>
          <p:nvPr/>
        </p:nvCxnSpPr>
        <p:spPr>
          <a:xfrm>
            <a:off x="404927" y="1202873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74B4BD2-72F1-4C07-93B3-01A4FF6FF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97776"/>
              </p:ext>
            </p:extLst>
          </p:nvPr>
        </p:nvGraphicFramePr>
        <p:xfrm>
          <a:off x="2384352" y="1625955"/>
          <a:ext cx="7305708" cy="45617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52854">
                  <a:extLst>
                    <a:ext uri="{9D8B030D-6E8A-4147-A177-3AD203B41FA5}">
                      <a16:colId xmlns:a16="http://schemas.microsoft.com/office/drawing/2014/main" val="3296926299"/>
                    </a:ext>
                  </a:extLst>
                </a:gridCol>
                <a:gridCol w="3652854">
                  <a:extLst>
                    <a:ext uri="{9D8B030D-6E8A-4147-A177-3AD203B41FA5}">
                      <a16:colId xmlns:a16="http://schemas.microsoft.com/office/drawing/2014/main" val="439705476"/>
                    </a:ext>
                  </a:extLst>
                </a:gridCol>
              </a:tblGrid>
              <a:tr h="7241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 Deadline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2669594"/>
                  </a:ext>
                </a:extLst>
              </a:tr>
              <a:tr h="440388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AFE 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of October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406450"/>
                  </a:ext>
                </a:extLst>
              </a:tr>
              <a:tr h="4807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AFE LVS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of October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132030"/>
                  </a:ext>
                </a:extLst>
              </a:tr>
              <a:tr h="524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SAR_ADC Simulation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of October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721272"/>
                  </a:ext>
                </a:extLst>
              </a:tr>
              <a:tr h="4805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SAR_ADC 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of October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716911"/>
                  </a:ext>
                </a:extLst>
              </a:tr>
              <a:tr h="47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SAR_ADC LVS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of October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362095"/>
                  </a:ext>
                </a:extLst>
              </a:tr>
              <a:tr h="47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Digital 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of October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673344"/>
                  </a:ext>
                </a:extLst>
              </a:tr>
              <a:tr h="47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One pixel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of October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445313"/>
                  </a:ext>
                </a:extLst>
              </a:tr>
              <a:tr h="47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 pixel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Till Deadline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172935"/>
                  </a:ext>
                </a:extLst>
              </a:tr>
            </a:tbl>
          </a:graphicData>
        </a:graphic>
      </p:graphicFrame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42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C392BB-164A-CD48-EE03-D98BCFC02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4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CC26-D1A7-4A91-86D7-4D754BCD0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015" y="206659"/>
            <a:ext cx="10371929" cy="8438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400" b="1" dirty="0">
                <a:latin typeface="Calibri (Body)"/>
                <a:cs typeface="Times New Roman" panose="02020603050405020304" pitchFamily="18" charset="0"/>
              </a:rPr>
              <a:t>References</a:t>
            </a:r>
            <a:endParaRPr lang="en-US" sz="3400" b="1" kern="12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04927" y="1213759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A8A99A7-6A72-E890-BEE6-5819B924AFB1}"/>
              </a:ext>
            </a:extLst>
          </p:cNvPr>
          <p:cNvSpPr txBox="1"/>
          <p:nvPr/>
        </p:nvSpPr>
        <p:spPr>
          <a:xfrm>
            <a:off x="404927" y="1377044"/>
            <a:ext cx="11177470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dirty="0" err="1"/>
              <a:t>Dawji</a:t>
            </a:r>
            <a:r>
              <a:rPr lang="en-US" dirty="0"/>
              <a:t>, Y., et al., </a:t>
            </a:r>
            <a:r>
              <a:rPr lang="en-US" i="1" dirty="0"/>
              <a:t>A Scalable Discrete-Time Integrated CMOS Readout Array for Nanopore Based DNA Sequencing.</a:t>
            </a:r>
            <a:r>
              <a:rPr lang="en-US" dirty="0"/>
              <a:t> IEEE Access, 2021. </a:t>
            </a:r>
            <a:r>
              <a:rPr lang="en-US" b="1" dirty="0"/>
              <a:t>9</a:t>
            </a:r>
            <a:r>
              <a:rPr lang="en-US" dirty="0"/>
              <a:t>: p. 155543-155554.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dirty="0"/>
              <a:t>J. Um, Y. Kim, E. Song, J. Sim and H. Park, "</a:t>
            </a:r>
            <a:r>
              <a:rPr lang="en-US" i="1" dirty="0"/>
              <a:t>A Digital-Domain Calibration of Split-Capacitor DAC for a Differential SAR ADC Without Additional Analog Circuits</a:t>
            </a:r>
            <a:r>
              <a:rPr lang="en-US" dirty="0"/>
              <a:t>," in IEEE Transactions on Circuits and Systems I: Regular Papers, vol. 60, no. 11, pp. 2845-2856, Nov. 2013, </a:t>
            </a:r>
            <a:r>
              <a:rPr lang="en-US" dirty="0" err="1"/>
              <a:t>doi</a:t>
            </a:r>
            <a:r>
              <a:rPr lang="en-US" dirty="0"/>
              <a:t>: 10.1109/TCSI.2013.2252475.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41143-7690-E2B3-3715-7C51FBAE7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4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18"/>
    </mc:Choice>
    <mc:Fallback xmlns="">
      <p:transition spd="slow" advTm="16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8925F7-C39B-4617-8CE8-1357042F8854}"/>
              </a:ext>
            </a:extLst>
          </p:cNvPr>
          <p:cNvSpPr txBox="1">
            <a:spLocks/>
          </p:cNvSpPr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(Body)"/>
                <a:cs typeface="Times New Roman" panose="02020603050405020304" pitchFamily="18" charset="0"/>
              </a:rPr>
              <a:t>Thank you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98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CC26-D1A7-4A91-86D7-4D754BCD0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015" y="206659"/>
            <a:ext cx="11395185" cy="8438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900" b="1" dirty="0">
                <a:latin typeface="Calibri (Body)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04927" y="1202873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2CE5A-0276-41E1-991A-118871638FD2}"/>
              </a:ext>
            </a:extLst>
          </p:cNvPr>
          <p:cNvSpPr txBox="1"/>
          <p:nvPr/>
        </p:nvSpPr>
        <p:spPr>
          <a:xfrm>
            <a:off x="518716" y="1408920"/>
            <a:ext cx="10770010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 (Body)"/>
                <a:cs typeface="Times New Roman" pitchFamily="18" charset="0"/>
              </a:rPr>
              <a:t>DROIC Block: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F3EBB4-11B7-7BA0-F0AD-09819F92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340" y="2998518"/>
            <a:ext cx="6826418" cy="37245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11E64D-55FB-1818-1C2B-5CBAA9FAE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659" y="2998518"/>
            <a:ext cx="3305175" cy="3362325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ADD9150-3F4F-402E-73DE-65A8ACAE010A}"/>
              </a:ext>
            </a:extLst>
          </p:cNvPr>
          <p:cNvCxnSpPr>
            <a:cxnSpLocks/>
          </p:cNvCxnSpPr>
          <p:nvPr/>
        </p:nvCxnSpPr>
        <p:spPr>
          <a:xfrm rot="10800000">
            <a:off x="4129868" y="3445378"/>
            <a:ext cx="1006237" cy="961180"/>
          </a:xfrm>
          <a:prstGeom prst="bentConnector3">
            <a:avLst>
              <a:gd name="adj1" fmla="val 38082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708FD24-C463-DDBE-7BFA-0DEDE52E8638}"/>
              </a:ext>
            </a:extLst>
          </p:cNvPr>
          <p:cNvSpPr txBox="1"/>
          <p:nvPr/>
        </p:nvSpPr>
        <p:spPr>
          <a:xfrm>
            <a:off x="535027" y="1988692"/>
            <a:ext cx="823912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alibri (Body)"/>
                <a:cs typeface="Times New Roman" pitchFamily="18" charset="0"/>
              </a:rPr>
              <a:t>The circuit components used for the implementation of the readout channel [1]: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Calibri (Body)"/>
                <a:cs typeface="Times New Roman" pitchFamily="18" charset="0"/>
              </a:rPr>
              <a:t>Integrator      Filter        Correlated Double Sampling          10-bit SAR_ADC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2C392BB-164A-CD48-EE03-D98BCFC02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18"/>
    </mc:Choice>
    <mc:Fallback xmlns="">
      <p:transition spd="slow" advTm="16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27" grpId="0"/>
      <p:bldP spid="2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C62E3AC-2C8F-AD72-8FB6-850D8095FF3F}"/>
              </a:ext>
            </a:extLst>
          </p:cNvPr>
          <p:cNvSpPr txBox="1">
            <a:spLocks/>
          </p:cNvSpPr>
          <p:nvPr/>
        </p:nvSpPr>
        <p:spPr>
          <a:xfrm>
            <a:off x="492015" y="206659"/>
            <a:ext cx="11395185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latin typeface="Calibri (Body)"/>
                <a:cs typeface="Times New Roman" panose="02020603050405020304" pitchFamily="18" charset="0"/>
              </a:rPr>
              <a:t>AFE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08B637-B483-B910-7E82-92DE8999AD7E}"/>
              </a:ext>
            </a:extLst>
          </p:cNvPr>
          <p:cNvCxnSpPr/>
          <p:nvPr/>
        </p:nvCxnSpPr>
        <p:spPr>
          <a:xfrm>
            <a:off x="404927" y="1202873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E9C22E-AC72-47EA-B850-09D5B6A8E142}"/>
              </a:ext>
            </a:extLst>
          </p:cNvPr>
          <p:cNvSpPr txBox="1"/>
          <p:nvPr/>
        </p:nvSpPr>
        <p:spPr>
          <a:xfrm>
            <a:off x="1048607" y="1397955"/>
            <a:ext cx="290222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AFE completed blocks: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OTA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Csplitter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Ccopier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CcopierL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2D2C82-0378-4A83-B481-D917C5A1B61C}"/>
              </a:ext>
            </a:extLst>
          </p:cNvPr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01FD96-0846-400D-8279-C0578CDDF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9C880-3E1B-4D0A-973A-CEB45E4CC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210" y="1951065"/>
            <a:ext cx="6738869" cy="3330368"/>
          </a:xfrm>
          <a:prstGeom prst="rect">
            <a:avLst/>
          </a:prstGeom>
        </p:spPr>
      </p:pic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6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48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883CAD3-A585-4B72-A01E-D2AA725915C4}"/>
              </a:ext>
            </a:extLst>
          </p:cNvPr>
          <p:cNvSpPr txBox="1">
            <a:spLocks/>
          </p:cNvSpPr>
          <p:nvPr/>
        </p:nvSpPr>
        <p:spPr>
          <a:xfrm>
            <a:off x="492015" y="206659"/>
            <a:ext cx="11395185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latin typeface="Calibri (Body)"/>
                <a:cs typeface="Times New Roman" panose="02020603050405020304" pitchFamily="18" charset="0"/>
              </a:rPr>
              <a:t>OTA Schematic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37ACAE-8365-4D90-B6C8-B7238BC817A0}"/>
              </a:ext>
            </a:extLst>
          </p:cNvPr>
          <p:cNvCxnSpPr/>
          <p:nvPr/>
        </p:nvCxnSpPr>
        <p:spPr>
          <a:xfrm>
            <a:off x="404927" y="1202873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FC8DE2-A3EC-4204-808E-D5C83C42CCA8}"/>
              </a:ext>
            </a:extLst>
          </p:cNvPr>
          <p:cNvSpPr txBox="1"/>
          <p:nvPr/>
        </p:nvSpPr>
        <p:spPr>
          <a:xfrm>
            <a:off x="492014" y="1674674"/>
            <a:ext cx="1100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Designing folded-cascade OTA to use inside the Integrator and CDS structure.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F91A02-A04F-4B4C-A0A1-EC05B8C143B7}"/>
              </a:ext>
            </a:extLst>
          </p:cNvPr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C28019-44A2-4710-952C-B348CB65A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6D10-1F2B-4002-99E9-73682D587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74" y="2443286"/>
            <a:ext cx="6071535" cy="3612180"/>
          </a:xfrm>
          <a:prstGeom prst="rect">
            <a:avLst/>
          </a:prstGeom>
        </p:spPr>
      </p:pic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7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65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B71CA7-C2AB-4753-9665-0C691E4C4841}"/>
              </a:ext>
            </a:extLst>
          </p:cNvPr>
          <p:cNvSpPr txBox="1">
            <a:spLocks/>
          </p:cNvSpPr>
          <p:nvPr/>
        </p:nvSpPr>
        <p:spPr>
          <a:xfrm>
            <a:off x="492015" y="206659"/>
            <a:ext cx="11395185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latin typeface="Calibri (Body)"/>
                <a:cs typeface="Times New Roman" panose="02020603050405020304" pitchFamily="18" charset="0"/>
              </a:rPr>
              <a:t>OTA Layout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5F6BC5-ECA0-40C2-9751-0DC4D63C2717}"/>
              </a:ext>
            </a:extLst>
          </p:cNvPr>
          <p:cNvCxnSpPr/>
          <p:nvPr/>
        </p:nvCxnSpPr>
        <p:spPr>
          <a:xfrm>
            <a:off x="404927" y="1202873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200E851-6D1E-4FFE-9C35-E4D92218C054}"/>
              </a:ext>
            </a:extLst>
          </p:cNvPr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993741-D810-433A-8374-B4639DB6F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AF134A-AAD1-4588-9855-17E840B1E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9" y="2359436"/>
            <a:ext cx="8052885" cy="36427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483EA2-D10B-453F-80F3-ED8D30462C6A}"/>
              </a:ext>
            </a:extLst>
          </p:cNvPr>
          <p:cNvSpPr txBox="1"/>
          <p:nvPr/>
        </p:nvSpPr>
        <p:spPr>
          <a:xfrm>
            <a:off x="695739" y="1560451"/>
            <a:ext cx="1044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layout is designed based on the common centroid method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8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5064328-F7F3-4ECB-A0DF-26CB54A1AF51}"/>
              </a:ext>
            </a:extLst>
          </p:cNvPr>
          <p:cNvSpPr txBox="1">
            <a:spLocks/>
          </p:cNvSpPr>
          <p:nvPr/>
        </p:nvSpPr>
        <p:spPr>
          <a:xfrm>
            <a:off x="492015" y="206659"/>
            <a:ext cx="11395185" cy="84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 err="1">
                <a:latin typeface="Calibri (Body)"/>
                <a:cs typeface="Times New Roman" panose="02020603050405020304" pitchFamily="18" charset="0"/>
              </a:rPr>
              <a:t>Ccopier</a:t>
            </a:r>
            <a:r>
              <a:rPr lang="en-US" sz="2900" b="1" dirty="0">
                <a:latin typeface="Calibri (Body)"/>
                <a:cs typeface="Times New Roman" panose="02020603050405020304" pitchFamily="18" charset="0"/>
              </a:rPr>
              <a:t> Schematic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FBC2B7-DD0D-4E27-980E-912EE3C9066A}"/>
              </a:ext>
            </a:extLst>
          </p:cNvPr>
          <p:cNvCxnSpPr/>
          <p:nvPr/>
        </p:nvCxnSpPr>
        <p:spPr>
          <a:xfrm>
            <a:off x="404927" y="1202873"/>
            <a:ext cx="11177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7491659-250B-4064-B867-10301B9A2819}"/>
              </a:ext>
            </a:extLst>
          </p:cNvPr>
          <p:cNvSpPr/>
          <p:nvPr/>
        </p:nvSpPr>
        <p:spPr>
          <a:xfrm>
            <a:off x="97972" y="130629"/>
            <a:ext cx="11963400" cy="6574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36AB2-1630-44A9-98A4-80716AC50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880" y="366914"/>
            <a:ext cx="2111105" cy="759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EE015F-BAC8-43F3-98DF-2F08C81A7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48" y="2275118"/>
            <a:ext cx="6755616" cy="37360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B5DE11-4CFD-4175-BC94-12B64119719F}"/>
              </a:ext>
            </a:extLst>
          </p:cNvPr>
          <p:cNvSpPr txBox="1"/>
          <p:nvPr/>
        </p:nvSpPr>
        <p:spPr>
          <a:xfrm>
            <a:off x="586409" y="1709533"/>
            <a:ext cx="1056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Ccopier</a:t>
            </a:r>
            <a:r>
              <a:rPr lang="en-US" dirty="0"/>
              <a:t> circuit provides the reference current for the OTA.  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57116" y="6414775"/>
            <a:ext cx="1393371" cy="320041"/>
          </a:xfrm>
        </p:spPr>
        <p:txBody>
          <a:bodyPr/>
          <a:lstStyle/>
          <a:p>
            <a:r>
              <a:rPr lang="en-CA" sz="1600" dirty="0" smtClean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9</a:t>
            </a:r>
            <a:endParaRPr lang="en-CA" sz="16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21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13675</TotalTime>
  <Words>974</Words>
  <Application>Microsoft Office PowerPoint</Application>
  <PresentationFormat>Widescreen</PresentationFormat>
  <Paragraphs>189</Paragraphs>
  <Slides>44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(Body)</vt:lpstr>
      <vt:lpstr>Calibri Light</vt:lpstr>
      <vt:lpstr>Cambria Math</vt:lpstr>
      <vt:lpstr>Times New Roman</vt:lpstr>
      <vt:lpstr>Office Theme</vt:lpstr>
      <vt:lpstr>1_Office Theme</vt:lpstr>
      <vt:lpstr>Visio</vt:lpstr>
      <vt:lpstr>Low-Power and Scalable System on Chip for 3rd Generation of Nanopore-Based DNA Sequencing</vt:lpstr>
      <vt:lpstr>Introduction </vt:lpstr>
      <vt:lpstr>PowerPoint Presentation</vt:lpstr>
      <vt:lpstr>Project Motivation</vt:lpstr>
      <vt:lpstr>Project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Capacitor-Bank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Interface (DI)- DI Controller for the simulations DI gets gets its program over a wishbone port </vt:lpstr>
      <vt:lpstr>Digital Interface (DI)- FIFO for the simulations inputs &amp; outputs are drawn from the Logic Analyzer</vt:lpstr>
      <vt:lpstr>Digital Interface (DI)- TOP</vt:lpstr>
      <vt:lpstr>DROIC (4*4) Modeling</vt:lpstr>
      <vt:lpstr>System on Chip (SeqSoC)- DI &amp; DROIC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THERMAL-AWARE COOLING CONTROL AND WORKLOAD ASSIGNMENT FOR HETEROGENEOUS DATA CENTERS</dc:title>
  <dc:creator>S.Morteza M.Nejad</dc:creator>
  <cp:lastModifiedBy>Windows User</cp:lastModifiedBy>
  <cp:revision>483</cp:revision>
  <dcterms:created xsi:type="dcterms:W3CDTF">2020-04-29T13:30:11Z</dcterms:created>
  <dcterms:modified xsi:type="dcterms:W3CDTF">2022-10-18T22:54:15Z</dcterms:modified>
</cp:coreProperties>
</file>